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19"/>
  </p:notesMasterIdLst>
  <p:sldIdLst>
    <p:sldId id="256" r:id="rId2"/>
    <p:sldId id="324" r:id="rId3"/>
    <p:sldId id="320" r:id="rId4"/>
    <p:sldId id="319" r:id="rId5"/>
    <p:sldId id="306" r:id="rId6"/>
    <p:sldId id="307" r:id="rId7"/>
    <p:sldId id="308" r:id="rId8"/>
    <p:sldId id="309" r:id="rId9"/>
    <p:sldId id="318" r:id="rId10"/>
    <p:sldId id="305" r:id="rId11"/>
    <p:sldId id="300" r:id="rId12"/>
    <p:sldId id="304" r:id="rId13"/>
    <p:sldId id="315" r:id="rId14"/>
    <p:sldId id="325" r:id="rId15"/>
    <p:sldId id="303" r:id="rId16"/>
    <p:sldId id="326" r:id="rId17"/>
    <p:sldId id="310"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tson2163" initials="vw" lastIdx="1" clrIdx="0">
    <p:extLst>
      <p:ext uri="{19B8F6BF-5375-455C-9EA6-DF929625EA0E}">
        <p15:presenceInfo xmlns:p15="http://schemas.microsoft.com/office/powerpoint/2012/main" userId="watson2163" providerId="None"/>
      </p:ext>
    </p:extLst>
  </p:cmAuthor>
  <p:cmAuthor id="2" name="Marcy A. Esbjerg" initials="MAE" lastIdx="2" clrIdx="1">
    <p:extLst>
      <p:ext uri="{19B8F6BF-5375-455C-9EA6-DF929625EA0E}">
        <p15:presenceInfo xmlns:p15="http://schemas.microsoft.com/office/powerpoint/2012/main" userId="S::mesbjerg@pascocountyfl.net::30b77749-5bb3-4c5e-b10a-d2531573ba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3" autoAdjust="0"/>
    <p:restoredTop sz="93969" autoAdjust="0"/>
  </p:normalViewPr>
  <p:slideViewPr>
    <p:cSldViewPr snapToGrid="0">
      <p:cViewPr>
        <p:scale>
          <a:sx n="87" d="100"/>
          <a:sy n="87" d="100"/>
        </p:scale>
        <p:origin x="63" y="486"/>
      </p:cViewPr>
      <p:guideLst/>
    </p:cSldViewPr>
  </p:slideViewPr>
  <p:outlineViewPr>
    <p:cViewPr>
      <p:scale>
        <a:sx n="33" d="100"/>
        <a:sy n="33" d="100"/>
      </p:scale>
      <p:origin x="0" y="-50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49579-5DF7-4834-88B4-D81E6E41467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47D988D-68AC-4E5C-91AE-0FA68B72AEC9}">
      <dgm:prSet/>
      <dgm:spPr/>
      <dgm:t>
        <a:bodyPr/>
        <a:lstStyle/>
        <a:p>
          <a:r>
            <a:rPr lang="en-US" dirty="0"/>
            <a:t>Developers Must</a:t>
          </a:r>
        </a:p>
      </dgm:t>
    </dgm:pt>
    <dgm:pt modelId="{82D7B48F-0885-429F-B76B-459E762E8321}" type="parTrans" cxnId="{80E274E8-AED2-45BB-9E6F-C01861305652}">
      <dgm:prSet/>
      <dgm:spPr/>
      <dgm:t>
        <a:bodyPr/>
        <a:lstStyle/>
        <a:p>
          <a:endParaRPr lang="en-US"/>
        </a:p>
      </dgm:t>
    </dgm:pt>
    <dgm:pt modelId="{10552940-B972-4CA0-A3A0-1A5B11CCCCF2}" type="sibTrans" cxnId="{80E274E8-AED2-45BB-9E6F-C01861305652}">
      <dgm:prSet/>
      <dgm:spPr/>
      <dgm:t>
        <a:bodyPr/>
        <a:lstStyle/>
        <a:p>
          <a:endParaRPr lang="en-US"/>
        </a:p>
      </dgm:t>
    </dgm:pt>
    <dgm:pt modelId="{FC8B5A3A-EF6A-4BE4-A06C-78F9C5C95675}">
      <dgm:prSet/>
      <dgm:spPr/>
      <dgm:t>
        <a:bodyPr/>
        <a:lstStyle/>
        <a:p>
          <a:r>
            <a:rPr lang="en-US" dirty="0"/>
            <a:t>Have Bid Bond</a:t>
          </a:r>
        </a:p>
      </dgm:t>
    </dgm:pt>
    <dgm:pt modelId="{3605F15D-3870-462A-BF9E-751BE6056E6E}" type="parTrans" cxnId="{8518DF8C-2A3A-4FC4-8DD5-76BD2ACC9014}">
      <dgm:prSet/>
      <dgm:spPr/>
      <dgm:t>
        <a:bodyPr/>
        <a:lstStyle/>
        <a:p>
          <a:endParaRPr lang="en-US"/>
        </a:p>
      </dgm:t>
    </dgm:pt>
    <dgm:pt modelId="{92A3B1F0-5CF3-4391-8F07-4706801B18DB}" type="sibTrans" cxnId="{8518DF8C-2A3A-4FC4-8DD5-76BD2ACC9014}">
      <dgm:prSet/>
      <dgm:spPr/>
      <dgm:t>
        <a:bodyPr/>
        <a:lstStyle/>
        <a:p>
          <a:endParaRPr lang="en-US"/>
        </a:p>
      </dgm:t>
    </dgm:pt>
    <dgm:pt modelId="{E3BA2D5C-981E-40B3-B04A-7511D6615B08}">
      <dgm:prSet/>
      <dgm:spPr/>
      <dgm:t>
        <a:bodyPr/>
        <a:lstStyle/>
        <a:p>
          <a:r>
            <a:rPr lang="en-US" dirty="0"/>
            <a:t>State Contractors License</a:t>
          </a:r>
        </a:p>
      </dgm:t>
    </dgm:pt>
    <dgm:pt modelId="{0564D9A2-AAE6-432E-856C-7087B03ED9D5}" type="parTrans" cxnId="{2ED8A089-34E0-4FF7-8DE7-5415AFDE7D57}">
      <dgm:prSet/>
      <dgm:spPr/>
      <dgm:t>
        <a:bodyPr/>
        <a:lstStyle/>
        <a:p>
          <a:endParaRPr lang="en-US"/>
        </a:p>
      </dgm:t>
    </dgm:pt>
    <dgm:pt modelId="{FF0C29B4-AF4F-4DF3-8CA6-1F010377D283}" type="sibTrans" cxnId="{2ED8A089-34E0-4FF7-8DE7-5415AFDE7D57}">
      <dgm:prSet/>
      <dgm:spPr/>
      <dgm:t>
        <a:bodyPr/>
        <a:lstStyle/>
        <a:p>
          <a:endParaRPr lang="en-US"/>
        </a:p>
      </dgm:t>
    </dgm:pt>
    <dgm:pt modelId="{05423AEF-ADB8-4539-92F6-4A17F5D6E0D5}">
      <dgm:prSet/>
      <dgm:spPr/>
      <dgm:t>
        <a:bodyPr/>
        <a:lstStyle/>
        <a:p>
          <a:r>
            <a:rPr lang="en-US" dirty="0"/>
            <a:t>Not be disbarred (SAM.GOV)</a:t>
          </a:r>
        </a:p>
      </dgm:t>
    </dgm:pt>
    <dgm:pt modelId="{1D45C113-D5F5-451C-9E59-EF39D7062D2E}" type="parTrans" cxnId="{A81F8596-45A6-43FD-A838-8732EF551B16}">
      <dgm:prSet/>
      <dgm:spPr/>
      <dgm:t>
        <a:bodyPr/>
        <a:lstStyle/>
        <a:p>
          <a:endParaRPr lang="en-US"/>
        </a:p>
      </dgm:t>
    </dgm:pt>
    <dgm:pt modelId="{A7646B0D-5E33-444A-A49B-46075A885C38}" type="sibTrans" cxnId="{A81F8596-45A6-43FD-A838-8732EF551B16}">
      <dgm:prSet/>
      <dgm:spPr/>
      <dgm:t>
        <a:bodyPr/>
        <a:lstStyle/>
        <a:p>
          <a:endParaRPr lang="en-US"/>
        </a:p>
      </dgm:t>
    </dgm:pt>
    <dgm:pt modelId="{51B429D2-2CDF-481F-980C-F7DCFD2C7B15}">
      <dgm:prSet/>
      <dgm:spPr/>
      <dgm:t>
        <a:bodyPr/>
        <a:lstStyle/>
        <a:p>
          <a:r>
            <a:rPr lang="en-US" dirty="0"/>
            <a:t>1 Year general warranty</a:t>
          </a:r>
        </a:p>
      </dgm:t>
    </dgm:pt>
    <dgm:pt modelId="{D81FC510-8527-4081-9B13-9D8B29A29EC2}" type="parTrans" cxnId="{B8C04074-284F-4DFA-A96F-45A14F3F6F0A}">
      <dgm:prSet/>
      <dgm:spPr/>
      <dgm:t>
        <a:bodyPr/>
        <a:lstStyle/>
        <a:p>
          <a:endParaRPr lang="en-US"/>
        </a:p>
      </dgm:t>
    </dgm:pt>
    <dgm:pt modelId="{5F6AB932-48B3-4E10-AD52-ACAA7FF6E30A}" type="sibTrans" cxnId="{B8C04074-284F-4DFA-A96F-45A14F3F6F0A}">
      <dgm:prSet/>
      <dgm:spPr/>
      <dgm:t>
        <a:bodyPr/>
        <a:lstStyle/>
        <a:p>
          <a:endParaRPr lang="en-US"/>
        </a:p>
      </dgm:t>
    </dgm:pt>
    <dgm:pt modelId="{631092F0-6804-48DC-94FD-B102837147E9}">
      <dgm:prSet/>
      <dgm:spPr/>
      <dgm:t>
        <a:bodyPr/>
        <a:lstStyle/>
        <a:p>
          <a:r>
            <a:rPr lang="en-US" dirty="0"/>
            <a:t>5 Year roofing warranty</a:t>
          </a:r>
        </a:p>
      </dgm:t>
    </dgm:pt>
    <dgm:pt modelId="{1118B5D5-99A2-45F2-B2E4-229E3B8C2BCE}" type="parTrans" cxnId="{37D3AFEB-F72C-42CA-AB4B-9E5FDA137663}">
      <dgm:prSet/>
      <dgm:spPr/>
      <dgm:t>
        <a:bodyPr/>
        <a:lstStyle/>
        <a:p>
          <a:endParaRPr lang="en-US"/>
        </a:p>
      </dgm:t>
    </dgm:pt>
    <dgm:pt modelId="{69F37FAB-DEC2-462E-A3A1-0EBBFB655FCA}" type="sibTrans" cxnId="{37D3AFEB-F72C-42CA-AB4B-9E5FDA137663}">
      <dgm:prSet/>
      <dgm:spPr/>
      <dgm:t>
        <a:bodyPr/>
        <a:lstStyle/>
        <a:p>
          <a:endParaRPr lang="en-US"/>
        </a:p>
      </dgm:t>
    </dgm:pt>
    <dgm:pt modelId="{6B356FFC-6AF6-4731-A781-E4A00654EA19}">
      <dgm:prSet/>
      <dgm:spPr/>
      <dgm:t>
        <a:bodyPr/>
        <a:lstStyle/>
        <a:p>
          <a:r>
            <a:rPr lang="en-US" dirty="0"/>
            <a:t>Return proceeds to City as Program Income</a:t>
          </a:r>
        </a:p>
      </dgm:t>
    </dgm:pt>
    <dgm:pt modelId="{BF48A0ED-A6A2-44D7-8998-5223D00E87EF}" type="parTrans" cxnId="{9CA40A2B-6513-41AD-86A6-1C56557F33AA}">
      <dgm:prSet/>
      <dgm:spPr/>
      <dgm:t>
        <a:bodyPr/>
        <a:lstStyle/>
        <a:p>
          <a:endParaRPr lang="en-US"/>
        </a:p>
      </dgm:t>
    </dgm:pt>
    <dgm:pt modelId="{8D12A57A-E6C2-4C3F-94ED-E499AC8DEAB3}" type="sibTrans" cxnId="{9CA40A2B-6513-41AD-86A6-1C56557F33AA}">
      <dgm:prSet/>
      <dgm:spPr/>
      <dgm:t>
        <a:bodyPr/>
        <a:lstStyle/>
        <a:p>
          <a:endParaRPr lang="en-US"/>
        </a:p>
      </dgm:t>
    </dgm:pt>
    <dgm:pt modelId="{CF5855BB-A215-41D6-9FD2-2FB48A1E5A37}" type="pres">
      <dgm:prSet presAssocID="{4E849579-5DF7-4834-88B4-D81E6E414678}" presName="vert0" presStyleCnt="0">
        <dgm:presLayoutVars>
          <dgm:dir/>
          <dgm:animOne val="branch"/>
          <dgm:animLvl val="lvl"/>
        </dgm:presLayoutVars>
      </dgm:prSet>
      <dgm:spPr/>
      <dgm:t>
        <a:bodyPr/>
        <a:lstStyle/>
        <a:p>
          <a:endParaRPr lang="en-US"/>
        </a:p>
      </dgm:t>
    </dgm:pt>
    <dgm:pt modelId="{2777302D-232E-4925-8214-4EE5F1941B69}" type="pres">
      <dgm:prSet presAssocID="{847D988D-68AC-4E5C-91AE-0FA68B72AEC9}" presName="thickLine" presStyleLbl="alignNode1" presStyleIdx="0" presStyleCnt="1"/>
      <dgm:spPr/>
    </dgm:pt>
    <dgm:pt modelId="{EE3EBCAC-6BAE-4044-BDA0-A824675A90A1}" type="pres">
      <dgm:prSet presAssocID="{847D988D-68AC-4E5C-91AE-0FA68B72AEC9}" presName="horz1" presStyleCnt="0"/>
      <dgm:spPr/>
    </dgm:pt>
    <dgm:pt modelId="{AFFB3E86-58FD-467A-B7B5-5800DEF18FF7}" type="pres">
      <dgm:prSet presAssocID="{847D988D-68AC-4E5C-91AE-0FA68B72AEC9}" presName="tx1" presStyleLbl="revTx" presStyleIdx="0" presStyleCnt="7"/>
      <dgm:spPr/>
      <dgm:t>
        <a:bodyPr/>
        <a:lstStyle/>
        <a:p>
          <a:endParaRPr lang="en-US"/>
        </a:p>
      </dgm:t>
    </dgm:pt>
    <dgm:pt modelId="{82A7FA78-47D2-4D82-92AC-CDC14C259AD7}" type="pres">
      <dgm:prSet presAssocID="{847D988D-68AC-4E5C-91AE-0FA68B72AEC9}" presName="vert1" presStyleCnt="0"/>
      <dgm:spPr/>
    </dgm:pt>
    <dgm:pt modelId="{9F841053-B5F2-4257-8210-BE5637598DB8}" type="pres">
      <dgm:prSet presAssocID="{FC8B5A3A-EF6A-4BE4-A06C-78F9C5C95675}" presName="vertSpace2a" presStyleCnt="0"/>
      <dgm:spPr/>
    </dgm:pt>
    <dgm:pt modelId="{2B2ED30D-1A20-459E-A973-C164B70784B7}" type="pres">
      <dgm:prSet presAssocID="{FC8B5A3A-EF6A-4BE4-A06C-78F9C5C95675}" presName="horz2" presStyleCnt="0"/>
      <dgm:spPr/>
    </dgm:pt>
    <dgm:pt modelId="{AC8370B3-661E-4F7F-9041-70193FAFC3D3}" type="pres">
      <dgm:prSet presAssocID="{FC8B5A3A-EF6A-4BE4-A06C-78F9C5C95675}" presName="horzSpace2" presStyleCnt="0"/>
      <dgm:spPr/>
    </dgm:pt>
    <dgm:pt modelId="{EA272770-144C-4C16-AB80-81A37CD4302B}" type="pres">
      <dgm:prSet presAssocID="{FC8B5A3A-EF6A-4BE4-A06C-78F9C5C95675}" presName="tx2" presStyleLbl="revTx" presStyleIdx="1" presStyleCnt="7"/>
      <dgm:spPr/>
      <dgm:t>
        <a:bodyPr/>
        <a:lstStyle/>
        <a:p>
          <a:endParaRPr lang="en-US"/>
        </a:p>
      </dgm:t>
    </dgm:pt>
    <dgm:pt modelId="{74B0F50F-0F79-41D2-A97C-0A64D7A7EC2B}" type="pres">
      <dgm:prSet presAssocID="{FC8B5A3A-EF6A-4BE4-A06C-78F9C5C95675}" presName="vert2" presStyleCnt="0"/>
      <dgm:spPr/>
    </dgm:pt>
    <dgm:pt modelId="{F3D9F3C4-8C2B-4A6E-BDC8-D128DBA46A58}" type="pres">
      <dgm:prSet presAssocID="{FC8B5A3A-EF6A-4BE4-A06C-78F9C5C95675}" presName="thinLine2b" presStyleLbl="callout" presStyleIdx="0" presStyleCnt="6"/>
      <dgm:spPr/>
    </dgm:pt>
    <dgm:pt modelId="{2B241932-6EF2-43B2-B785-AC744B022556}" type="pres">
      <dgm:prSet presAssocID="{FC8B5A3A-EF6A-4BE4-A06C-78F9C5C95675}" presName="vertSpace2b" presStyleCnt="0"/>
      <dgm:spPr/>
    </dgm:pt>
    <dgm:pt modelId="{8547B435-F001-45E1-A183-6B740EC0D86D}" type="pres">
      <dgm:prSet presAssocID="{E3BA2D5C-981E-40B3-B04A-7511D6615B08}" presName="horz2" presStyleCnt="0"/>
      <dgm:spPr/>
    </dgm:pt>
    <dgm:pt modelId="{CE9F6B4A-877E-401F-890A-2E876D60A89F}" type="pres">
      <dgm:prSet presAssocID="{E3BA2D5C-981E-40B3-B04A-7511D6615B08}" presName="horzSpace2" presStyleCnt="0"/>
      <dgm:spPr/>
    </dgm:pt>
    <dgm:pt modelId="{4B7386E0-6803-4FF9-8B10-CF89D393DF74}" type="pres">
      <dgm:prSet presAssocID="{E3BA2D5C-981E-40B3-B04A-7511D6615B08}" presName="tx2" presStyleLbl="revTx" presStyleIdx="2" presStyleCnt="7"/>
      <dgm:spPr/>
      <dgm:t>
        <a:bodyPr/>
        <a:lstStyle/>
        <a:p>
          <a:endParaRPr lang="en-US"/>
        </a:p>
      </dgm:t>
    </dgm:pt>
    <dgm:pt modelId="{55F517E3-67FD-458D-B0F5-B6B8130477CE}" type="pres">
      <dgm:prSet presAssocID="{E3BA2D5C-981E-40B3-B04A-7511D6615B08}" presName="vert2" presStyleCnt="0"/>
      <dgm:spPr/>
    </dgm:pt>
    <dgm:pt modelId="{87EBF763-3551-42B8-A794-DECFF1AE462F}" type="pres">
      <dgm:prSet presAssocID="{E3BA2D5C-981E-40B3-B04A-7511D6615B08}" presName="thinLine2b" presStyleLbl="callout" presStyleIdx="1" presStyleCnt="6"/>
      <dgm:spPr/>
    </dgm:pt>
    <dgm:pt modelId="{DD735BF6-2B5A-4693-AD5F-67B9A9710B8A}" type="pres">
      <dgm:prSet presAssocID="{E3BA2D5C-981E-40B3-B04A-7511D6615B08}" presName="vertSpace2b" presStyleCnt="0"/>
      <dgm:spPr/>
    </dgm:pt>
    <dgm:pt modelId="{F1927E4D-4C2F-4E69-958E-83884C1E5A72}" type="pres">
      <dgm:prSet presAssocID="{05423AEF-ADB8-4539-92F6-4A17F5D6E0D5}" presName="horz2" presStyleCnt="0"/>
      <dgm:spPr/>
    </dgm:pt>
    <dgm:pt modelId="{37A32C25-ED2D-4BDD-958B-EED96FBD951A}" type="pres">
      <dgm:prSet presAssocID="{05423AEF-ADB8-4539-92F6-4A17F5D6E0D5}" presName="horzSpace2" presStyleCnt="0"/>
      <dgm:spPr/>
    </dgm:pt>
    <dgm:pt modelId="{3C94CC2B-2EBD-44E4-AD7A-12D6E6998970}" type="pres">
      <dgm:prSet presAssocID="{05423AEF-ADB8-4539-92F6-4A17F5D6E0D5}" presName="tx2" presStyleLbl="revTx" presStyleIdx="3" presStyleCnt="7"/>
      <dgm:spPr/>
      <dgm:t>
        <a:bodyPr/>
        <a:lstStyle/>
        <a:p>
          <a:endParaRPr lang="en-US"/>
        </a:p>
      </dgm:t>
    </dgm:pt>
    <dgm:pt modelId="{75D3D6C7-DC97-4B10-AA25-DA68D3E820EB}" type="pres">
      <dgm:prSet presAssocID="{05423AEF-ADB8-4539-92F6-4A17F5D6E0D5}" presName="vert2" presStyleCnt="0"/>
      <dgm:spPr/>
    </dgm:pt>
    <dgm:pt modelId="{535AAD52-55E8-4D0B-BC3D-2B35C7214F16}" type="pres">
      <dgm:prSet presAssocID="{05423AEF-ADB8-4539-92F6-4A17F5D6E0D5}" presName="thinLine2b" presStyleLbl="callout" presStyleIdx="2" presStyleCnt="6"/>
      <dgm:spPr/>
    </dgm:pt>
    <dgm:pt modelId="{F174B788-AB3D-4012-A977-59A3F5FCAD8A}" type="pres">
      <dgm:prSet presAssocID="{05423AEF-ADB8-4539-92F6-4A17F5D6E0D5}" presName="vertSpace2b" presStyleCnt="0"/>
      <dgm:spPr/>
    </dgm:pt>
    <dgm:pt modelId="{D96660E4-7773-4244-A004-2B955471BCA2}" type="pres">
      <dgm:prSet presAssocID="{51B429D2-2CDF-481F-980C-F7DCFD2C7B15}" presName="horz2" presStyleCnt="0"/>
      <dgm:spPr/>
    </dgm:pt>
    <dgm:pt modelId="{006C861F-403D-4FCE-A6FC-5A0044F099CF}" type="pres">
      <dgm:prSet presAssocID="{51B429D2-2CDF-481F-980C-F7DCFD2C7B15}" presName="horzSpace2" presStyleCnt="0"/>
      <dgm:spPr/>
    </dgm:pt>
    <dgm:pt modelId="{B7E15331-27B7-43C6-92EC-D724AE9FB0DB}" type="pres">
      <dgm:prSet presAssocID="{51B429D2-2CDF-481F-980C-F7DCFD2C7B15}" presName="tx2" presStyleLbl="revTx" presStyleIdx="4" presStyleCnt="7"/>
      <dgm:spPr/>
      <dgm:t>
        <a:bodyPr/>
        <a:lstStyle/>
        <a:p>
          <a:endParaRPr lang="en-US"/>
        </a:p>
      </dgm:t>
    </dgm:pt>
    <dgm:pt modelId="{1CF8F9F9-AAEB-4A95-B8BC-D5F9013C598F}" type="pres">
      <dgm:prSet presAssocID="{51B429D2-2CDF-481F-980C-F7DCFD2C7B15}" presName="vert2" presStyleCnt="0"/>
      <dgm:spPr/>
    </dgm:pt>
    <dgm:pt modelId="{80925C4B-2F0E-4256-A6D4-FD162956F63A}" type="pres">
      <dgm:prSet presAssocID="{51B429D2-2CDF-481F-980C-F7DCFD2C7B15}" presName="thinLine2b" presStyleLbl="callout" presStyleIdx="3" presStyleCnt="6"/>
      <dgm:spPr/>
    </dgm:pt>
    <dgm:pt modelId="{D5FC6A10-BD92-49A5-A27C-637A1A85F3D5}" type="pres">
      <dgm:prSet presAssocID="{51B429D2-2CDF-481F-980C-F7DCFD2C7B15}" presName="vertSpace2b" presStyleCnt="0"/>
      <dgm:spPr/>
    </dgm:pt>
    <dgm:pt modelId="{BE80853A-7BBD-4F47-B773-683B706256A5}" type="pres">
      <dgm:prSet presAssocID="{631092F0-6804-48DC-94FD-B102837147E9}" presName="horz2" presStyleCnt="0"/>
      <dgm:spPr/>
    </dgm:pt>
    <dgm:pt modelId="{C74011E8-6F3C-4989-809C-ECB03C9CA03B}" type="pres">
      <dgm:prSet presAssocID="{631092F0-6804-48DC-94FD-B102837147E9}" presName="horzSpace2" presStyleCnt="0"/>
      <dgm:spPr/>
    </dgm:pt>
    <dgm:pt modelId="{5C01E198-2ED8-4564-B0BA-159195859ECD}" type="pres">
      <dgm:prSet presAssocID="{631092F0-6804-48DC-94FD-B102837147E9}" presName="tx2" presStyleLbl="revTx" presStyleIdx="5" presStyleCnt="7"/>
      <dgm:spPr/>
      <dgm:t>
        <a:bodyPr/>
        <a:lstStyle/>
        <a:p>
          <a:endParaRPr lang="en-US"/>
        </a:p>
      </dgm:t>
    </dgm:pt>
    <dgm:pt modelId="{5107D1B3-4860-49A8-8757-1971772BAC00}" type="pres">
      <dgm:prSet presAssocID="{631092F0-6804-48DC-94FD-B102837147E9}" presName="vert2" presStyleCnt="0"/>
      <dgm:spPr/>
    </dgm:pt>
    <dgm:pt modelId="{68ACFBE9-9964-4871-805E-46A44CADC3A5}" type="pres">
      <dgm:prSet presAssocID="{631092F0-6804-48DC-94FD-B102837147E9}" presName="thinLine2b" presStyleLbl="callout" presStyleIdx="4" presStyleCnt="6"/>
      <dgm:spPr/>
    </dgm:pt>
    <dgm:pt modelId="{844BA37C-BE75-4004-BE65-ADCCB1D7AF9C}" type="pres">
      <dgm:prSet presAssocID="{631092F0-6804-48DC-94FD-B102837147E9}" presName="vertSpace2b" presStyleCnt="0"/>
      <dgm:spPr/>
    </dgm:pt>
    <dgm:pt modelId="{FF5F35A5-E3E5-4B11-A112-A7EE2E9B39F8}" type="pres">
      <dgm:prSet presAssocID="{6B356FFC-6AF6-4731-A781-E4A00654EA19}" presName="horz2" presStyleCnt="0"/>
      <dgm:spPr/>
    </dgm:pt>
    <dgm:pt modelId="{FDC1D015-3DD6-4BD2-8B23-995473934DBD}" type="pres">
      <dgm:prSet presAssocID="{6B356FFC-6AF6-4731-A781-E4A00654EA19}" presName="horzSpace2" presStyleCnt="0"/>
      <dgm:spPr/>
    </dgm:pt>
    <dgm:pt modelId="{80388DAA-93CB-4EFB-BF63-8BB1DA1553C6}" type="pres">
      <dgm:prSet presAssocID="{6B356FFC-6AF6-4731-A781-E4A00654EA19}" presName="tx2" presStyleLbl="revTx" presStyleIdx="6" presStyleCnt="7"/>
      <dgm:spPr/>
      <dgm:t>
        <a:bodyPr/>
        <a:lstStyle/>
        <a:p>
          <a:endParaRPr lang="en-US"/>
        </a:p>
      </dgm:t>
    </dgm:pt>
    <dgm:pt modelId="{76BA19BA-07FD-4434-B4DA-1101DB84D9E4}" type="pres">
      <dgm:prSet presAssocID="{6B356FFC-6AF6-4731-A781-E4A00654EA19}" presName="vert2" presStyleCnt="0"/>
      <dgm:spPr/>
    </dgm:pt>
    <dgm:pt modelId="{6388EC41-7CD9-482E-845A-A20BF0BA342A}" type="pres">
      <dgm:prSet presAssocID="{6B356FFC-6AF6-4731-A781-E4A00654EA19}" presName="thinLine2b" presStyleLbl="callout" presStyleIdx="5" presStyleCnt="6"/>
      <dgm:spPr/>
    </dgm:pt>
    <dgm:pt modelId="{7CCC7698-7201-4AE6-AEF5-8225561CEE3B}" type="pres">
      <dgm:prSet presAssocID="{6B356FFC-6AF6-4731-A781-E4A00654EA19}" presName="vertSpace2b" presStyleCnt="0"/>
      <dgm:spPr/>
    </dgm:pt>
  </dgm:ptLst>
  <dgm:cxnLst>
    <dgm:cxn modelId="{9CA40A2B-6513-41AD-86A6-1C56557F33AA}" srcId="{847D988D-68AC-4E5C-91AE-0FA68B72AEC9}" destId="{6B356FFC-6AF6-4731-A781-E4A00654EA19}" srcOrd="5" destOrd="0" parTransId="{BF48A0ED-A6A2-44D7-8998-5223D00E87EF}" sibTransId="{8D12A57A-E6C2-4C3F-94ED-E499AC8DEAB3}"/>
    <dgm:cxn modelId="{37D3AFEB-F72C-42CA-AB4B-9E5FDA137663}" srcId="{847D988D-68AC-4E5C-91AE-0FA68B72AEC9}" destId="{631092F0-6804-48DC-94FD-B102837147E9}" srcOrd="4" destOrd="0" parTransId="{1118B5D5-99A2-45F2-B2E4-229E3B8C2BCE}" sibTransId="{69F37FAB-DEC2-462E-A3A1-0EBBFB655FCA}"/>
    <dgm:cxn modelId="{8E17814F-F391-4F06-971A-C32D7BE2B542}" type="presOf" srcId="{6B356FFC-6AF6-4731-A781-E4A00654EA19}" destId="{80388DAA-93CB-4EFB-BF63-8BB1DA1553C6}" srcOrd="0" destOrd="0" presId="urn:microsoft.com/office/officeart/2008/layout/LinedList"/>
    <dgm:cxn modelId="{A81F8596-45A6-43FD-A838-8732EF551B16}" srcId="{847D988D-68AC-4E5C-91AE-0FA68B72AEC9}" destId="{05423AEF-ADB8-4539-92F6-4A17F5D6E0D5}" srcOrd="2" destOrd="0" parTransId="{1D45C113-D5F5-451C-9E59-EF39D7062D2E}" sibTransId="{A7646B0D-5E33-444A-A49B-46075A885C38}"/>
    <dgm:cxn modelId="{1FC82367-34A8-495B-858A-45937F991F26}" type="presOf" srcId="{E3BA2D5C-981E-40B3-B04A-7511D6615B08}" destId="{4B7386E0-6803-4FF9-8B10-CF89D393DF74}" srcOrd="0" destOrd="0" presId="urn:microsoft.com/office/officeart/2008/layout/LinedList"/>
    <dgm:cxn modelId="{A4178D50-958C-4093-B587-CD5E59D88577}" type="presOf" srcId="{631092F0-6804-48DC-94FD-B102837147E9}" destId="{5C01E198-2ED8-4564-B0BA-159195859ECD}" srcOrd="0" destOrd="0" presId="urn:microsoft.com/office/officeart/2008/layout/LinedList"/>
    <dgm:cxn modelId="{9F3FE8F4-CD72-4C84-B1D7-A4151E37B06C}" type="presOf" srcId="{05423AEF-ADB8-4539-92F6-4A17F5D6E0D5}" destId="{3C94CC2B-2EBD-44E4-AD7A-12D6E6998970}" srcOrd="0" destOrd="0" presId="urn:microsoft.com/office/officeart/2008/layout/LinedList"/>
    <dgm:cxn modelId="{2ED8A089-34E0-4FF7-8DE7-5415AFDE7D57}" srcId="{847D988D-68AC-4E5C-91AE-0FA68B72AEC9}" destId="{E3BA2D5C-981E-40B3-B04A-7511D6615B08}" srcOrd="1" destOrd="0" parTransId="{0564D9A2-AAE6-432E-856C-7087B03ED9D5}" sibTransId="{FF0C29B4-AF4F-4DF3-8CA6-1F010377D283}"/>
    <dgm:cxn modelId="{3FD61F5A-8F1A-4644-AD02-C8A7C8844114}" type="presOf" srcId="{51B429D2-2CDF-481F-980C-F7DCFD2C7B15}" destId="{B7E15331-27B7-43C6-92EC-D724AE9FB0DB}" srcOrd="0" destOrd="0" presId="urn:microsoft.com/office/officeart/2008/layout/LinedList"/>
    <dgm:cxn modelId="{80E274E8-AED2-45BB-9E6F-C01861305652}" srcId="{4E849579-5DF7-4834-88B4-D81E6E414678}" destId="{847D988D-68AC-4E5C-91AE-0FA68B72AEC9}" srcOrd="0" destOrd="0" parTransId="{82D7B48F-0885-429F-B76B-459E762E8321}" sibTransId="{10552940-B972-4CA0-A3A0-1A5B11CCCCF2}"/>
    <dgm:cxn modelId="{8518DF8C-2A3A-4FC4-8DD5-76BD2ACC9014}" srcId="{847D988D-68AC-4E5C-91AE-0FA68B72AEC9}" destId="{FC8B5A3A-EF6A-4BE4-A06C-78F9C5C95675}" srcOrd="0" destOrd="0" parTransId="{3605F15D-3870-462A-BF9E-751BE6056E6E}" sibTransId="{92A3B1F0-5CF3-4391-8F07-4706801B18DB}"/>
    <dgm:cxn modelId="{BF0B1D33-ABC8-4EF8-8D66-912646815574}" type="presOf" srcId="{4E849579-5DF7-4834-88B4-D81E6E414678}" destId="{CF5855BB-A215-41D6-9FD2-2FB48A1E5A37}" srcOrd="0" destOrd="0" presId="urn:microsoft.com/office/officeart/2008/layout/LinedList"/>
    <dgm:cxn modelId="{22A1A24F-EB1C-4007-842A-461F141966A6}" type="presOf" srcId="{847D988D-68AC-4E5C-91AE-0FA68B72AEC9}" destId="{AFFB3E86-58FD-467A-B7B5-5800DEF18FF7}" srcOrd="0" destOrd="0" presId="urn:microsoft.com/office/officeart/2008/layout/LinedList"/>
    <dgm:cxn modelId="{B8C04074-284F-4DFA-A96F-45A14F3F6F0A}" srcId="{847D988D-68AC-4E5C-91AE-0FA68B72AEC9}" destId="{51B429D2-2CDF-481F-980C-F7DCFD2C7B15}" srcOrd="3" destOrd="0" parTransId="{D81FC510-8527-4081-9B13-9D8B29A29EC2}" sibTransId="{5F6AB932-48B3-4E10-AD52-ACAA7FF6E30A}"/>
    <dgm:cxn modelId="{BA0E28E1-FFB4-41F2-8BED-E666C4655E00}" type="presOf" srcId="{FC8B5A3A-EF6A-4BE4-A06C-78F9C5C95675}" destId="{EA272770-144C-4C16-AB80-81A37CD4302B}" srcOrd="0" destOrd="0" presId="urn:microsoft.com/office/officeart/2008/layout/LinedList"/>
    <dgm:cxn modelId="{427E2408-15A4-4025-B59F-F1288F116B4D}" type="presParOf" srcId="{CF5855BB-A215-41D6-9FD2-2FB48A1E5A37}" destId="{2777302D-232E-4925-8214-4EE5F1941B69}" srcOrd="0" destOrd="0" presId="urn:microsoft.com/office/officeart/2008/layout/LinedList"/>
    <dgm:cxn modelId="{18462A3D-80CA-40E6-877A-323997D68584}" type="presParOf" srcId="{CF5855BB-A215-41D6-9FD2-2FB48A1E5A37}" destId="{EE3EBCAC-6BAE-4044-BDA0-A824675A90A1}" srcOrd="1" destOrd="0" presId="urn:microsoft.com/office/officeart/2008/layout/LinedList"/>
    <dgm:cxn modelId="{E3A3F68B-F141-4637-B1D7-0C3A8105BC35}" type="presParOf" srcId="{EE3EBCAC-6BAE-4044-BDA0-A824675A90A1}" destId="{AFFB3E86-58FD-467A-B7B5-5800DEF18FF7}" srcOrd="0" destOrd="0" presId="urn:microsoft.com/office/officeart/2008/layout/LinedList"/>
    <dgm:cxn modelId="{1043CE2A-9557-4BC2-B8C6-FB0349E58F4F}" type="presParOf" srcId="{EE3EBCAC-6BAE-4044-BDA0-A824675A90A1}" destId="{82A7FA78-47D2-4D82-92AC-CDC14C259AD7}" srcOrd="1" destOrd="0" presId="urn:microsoft.com/office/officeart/2008/layout/LinedList"/>
    <dgm:cxn modelId="{F30102A1-7D79-4989-8E76-409DA2F092AA}" type="presParOf" srcId="{82A7FA78-47D2-4D82-92AC-CDC14C259AD7}" destId="{9F841053-B5F2-4257-8210-BE5637598DB8}" srcOrd="0" destOrd="0" presId="urn:microsoft.com/office/officeart/2008/layout/LinedList"/>
    <dgm:cxn modelId="{106DDE75-5046-4C52-97B9-DC9544EA4B65}" type="presParOf" srcId="{82A7FA78-47D2-4D82-92AC-CDC14C259AD7}" destId="{2B2ED30D-1A20-459E-A973-C164B70784B7}" srcOrd="1" destOrd="0" presId="urn:microsoft.com/office/officeart/2008/layout/LinedList"/>
    <dgm:cxn modelId="{EFF77162-3AC7-44C6-8F9B-EF629A738351}" type="presParOf" srcId="{2B2ED30D-1A20-459E-A973-C164B70784B7}" destId="{AC8370B3-661E-4F7F-9041-70193FAFC3D3}" srcOrd="0" destOrd="0" presId="urn:microsoft.com/office/officeart/2008/layout/LinedList"/>
    <dgm:cxn modelId="{5F384DC6-BF99-44FB-9168-F91ACA6FA252}" type="presParOf" srcId="{2B2ED30D-1A20-459E-A973-C164B70784B7}" destId="{EA272770-144C-4C16-AB80-81A37CD4302B}" srcOrd="1" destOrd="0" presId="urn:microsoft.com/office/officeart/2008/layout/LinedList"/>
    <dgm:cxn modelId="{B332DDD0-5E96-4654-864A-E5113DE8AE4E}" type="presParOf" srcId="{2B2ED30D-1A20-459E-A973-C164B70784B7}" destId="{74B0F50F-0F79-41D2-A97C-0A64D7A7EC2B}" srcOrd="2" destOrd="0" presId="urn:microsoft.com/office/officeart/2008/layout/LinedList"/>
    <dgm:cxn modelId="{80A7878D-5753-4ACB-A2C1-D98CD8EB5B31}" type="presParOf" srcId="{82A7FA78-47D2-4D82-92AC-CDC14C259AD7}" destId="{F3D9F3C4-8C2B-4A6E-BDC8-D128DBA46A58}" srcOrd="2" destOrd="0" presId="urn:microsoft.com/office/officeart/2008/layout/LinedList"/>
    <dgm:cxn modelId="{6615FE33-11FD-405E-B831-076D3CE58F68}" type="presParOf" srcId="{82A7FA78-47D2-4D82-92AC-CDC14C259AD7}" destId="{2B241932-6EF2-43B2-B785-AC744B022556}" srcOrd="3" destOrd="0" presId="urn:microsoft.com/office/officeart/2008/layout/LinedList"/>
    <dgm:cxn modelId="{BE786A7E-6908-4485-965B-7769E4E61C3B}" type="presParOf" srcId="{82A7FA78-47D2-4D82-92AC-CDC14C259AD7}" destId="{8547B435-F001-45E1-A183-6B740EC0D86D}" srcOrd="4" destOrd="0" presId="urn:microsoft.com/office/officeart/2008/layout/LinedList"/>
    <dgm:cxn modelId="{05A39B4D-C82F-468D-8F57-A07055C9B273}" type="presParOf" srcId="{8547B435-F001-45E1-A183-6B740EC0D86D}" destId="{CE9F6B4A-877E-401F-890A-2E876D60A89F}" srcOrd="0" destOrd="0" presId="urn:microsoft.com/office/officeart/2008/layout/LinedList"/>
    <dgm:cxn modelId="{4134BF85-924D-4A22-BB5D-0FCC770559FA}" type="presParOf" srcId="{8547B435-F001-45E1-A183-6B740EC0D86D}" destId="{4B7386E0-6803-4FF9-8B10-CF89D393DF74}" srcOrd="1" destOrd="0" presId="urn:microsoft.com/office/officeart/2008/layout/LinedList"/>
    <dgm:cxn modelId="{16B5C009-6356-4C97-B994-ED1453153379}" type="presParOf" srcId="{8547B435-F001-45E1-A183-6B740EC0D86D}" destId="{55F517E3-67FD-458D-B0F5-B6B8130477CE}" srcOrd="2" destOrd="0" presId="urn:microsoft.com/office/officeart/2008/layout/LinedList"/>
    <dgm:cxn modelId="{57F094F5-1CE8-4EED-AD79-050D50E34264}" type="presParOf" srcId="{82A7FA78-47D2-4D82-92AC-CDC14C259AD7}" destId="{87EBF763-3551-42B8-A794-DECFF1AE462F}" srcOrd="5" destOrd="0" presId="urn:microsoft.com/office/officeart/2008/layout/LinedList"/>
    <dgm:cxn modelId="{F11B576A-E1FF-4640-8365-45F1EAB1BE5F}" type="presParOf" srcId="{82A7FA78-47D2-4D82-92AC-CDC14C259AD7}" destId="{DD735BF6-2B5A-4693-AD5F-67B9A9710B8A}" srcOrd="6" destOrd="0" presId="urn:microsoft.com/office/officeart/2008/layout/LinedList"/>
    <dgm:cxn modelId="{AE60EFC7-A8EC-47DC-AAF9-7C346F5766BA}" type="presParOf" srcId="{82A7FA78-47D2-4D82-92AC-CDC14C259AD7}" destId="{F1927E4D-4C2F-4E69-958E-83884C1E5A72}" srcOrd="7" destOrd="0" presId="urn:microsoft.com/office/officeart/2008/layout/LinedList"/>
    <dgm:cxn modelId="{76155575-CC3E-40D7-B566-C2615146D108}" type="presParOf" srcId="{F1927E4D-4C2F-4E69-958E-83884C1E5A72}" destId="{37A32C25-ED2D-4BDD-958B-EED96FBD951A}" srcOrd="0" destOrd="0" presId="urn:microsoft.com/office/officeart/2008/layout/LinedList"/>
    <dgm:cxn modelId="{9DB7454C-A619-4CD1-87A5-CC529C1D47CE}" type="presParOf" srcId="{F1927E4D-4C2F-4E69-958E-83884C1E5A72}" destId="{3C94CC2B-2EBD-44E4-AD7A-12D6E6998970}" srcOrd="1" destOrd="0" presId="urn:microsoft.com/office/officeart/2008/layout/LinedList"/>
    <dgm:cxn modelId="{EC91E464-8816-418A-B91A-0E4CF48A12C5}" type="presParOf" srcId="{F1927E4D-4C2F-4E69-958E-83884C1E5A72}" destId="{75D3D6C7-DC97-4B10-AA25-DA68D3E820EB}" srcOrd="2" destOrd="0" presId="urn:microsoft.com/office/officeart/2008/layout/LinedList"/>
    <dgm:cxn modelId="{7A098A95-2D0D-48EB-A409-730732B15CE4}" type="presParOf" srcId="{82A7FA78-47D2-4D82-92AC-CDC14C259AD7}" destId="{535AAD52-55E8-4D0B-BC3D-2B35C7214F16}" srcOrd="8" destOrd="0" presId="urn:microsoft.com/office/officeart/2008/layout/LinedList"/>
    <dgm:cxn modelId="{63941B2C-C31F-4ED3-A0DB-9AAEC2C1F516}" type="presParOf" srcId="{82A7FA78-47D2-4D82-92AC-CDC14C259AD7}" destId="{F174B788-AB3D-4012-A977-59A3F5FCAD8A}" srcOrd="9" destOrd="0" presId="urn:microsoft.com/office/officeart/2008/layout/LinedList"/>
    <dgm:cxn modelId="{3862C510-127C-4F2F-A2E0-4144E18C42AF}" type="presParOf" srcId="{82A7FA78-47D2-4D82-92AC-CDC14C259AD7}" destId="{D96660E4-7773-4244-A004-2B955471BCA2}" srcOrd="10" destOrd="0" presId="urn:microsoft.com/office/officeart/2008/layout/LinedList"/>
    <dgm:cxn modelId="{F60B8B44-C58E-4F2A-9849-5AB29EF6A2EB}" type="presParOf" srcId="{D96660E4-7773-4244-A004-2B955471BCA2}" destId="{006C861F-403D-4FCE-A6FC-5A0044F099CF}" srcOrd="0" destOrd="0" presId="urn:microsoft.com/office/officeart/2008/layout/LinedList"/>
    <dgm:cxn modelId="{332D3712-C127-42C4-BBEA-245AE2A94F32}" type="presParOf" srcId="{D96660E4-7773-4244-A004-2B955471BCA2}" destId="{B7E15331-27B7-43C6-92EC-D724AE9FB0DB}" srcOrd="1" destOrd="0" presId="urn:microsoft.com/office/officeart/2008/layout/LinedList"/>
    <dgm:cxn modelId="{D9F9500E-720F-4913-8466-6BA5DAF9CCA2}" type="presParOf" srcId="{D96660E4-7773-4244-A004-2B955471BCA2}" destId="{1CF8F9F9-AAEB-4A95-B8BC-D5F9013C598F}" srcOrd="2" destOrd="0" presId="urn:microsoft.com/office/officeart/2008/layout/LinedList"/>
    <dgm:cxn modelId="{01B7FFC4-EDD1-4838-A1D3-3352938D8257}" type="presParOf" srcId="{82A7FA78-47D2-4D82-92AC-CDC14C259AD7}" destId="{80925C4B-2F0E-4256-A6D4-FD162956F63A}" srcOrd="11" destOrd="0" presId="urn:microsoft.com/office/officeart/2008/layout/LinedList"/>
    <dgm:cxn modelId="{1963293C-0FD2-4488-9B93-6294A98DD925}" type="presParOf" srcId="{82A7FA78-47D2-4D82-92AC-CDC14C259AD7}" destId="{D5FC6A10-BD92-49A5-A27C-637A1A85F3D5}" srcOrd="12" destOrd="0" presId="urn:microsoft.com/office/officeart/2008/layout/LinedList"/>
    <dgm:cxn modelId="{CA58A7DA-9CA5-41E8-8634-E3BDE49A2EC4}" type="presParOf" srcId="{82A7FA78-47D2-4D82-92AC-CDC14C259AD7}" destId="{BE80853A-7BBD-4F47-B773-683B706256A5}" srcOrd="13" destOrd="0" presId="urn:microsoft.com/office/officeart/2008/layout/LinedList"/>
    <dgm:cxn modelId="{2225FF90-2596-4A8C-B00D-93414941CEE6}" type="presParOf" srcId="{BE80853A-7BBD-4F47-B773-683B706256A5}" destId="{C74011E8-6F3C-4989-809C-ECB03C9CA03B}" srcOrd="0" destOrd="0" presId="urn:microsoft.com/office/officeart/2008/layout/LinedList"/>
    <dgm:cxn modelId="{D3D853A7-9796-488E-9167-626A6F2FBFCA}" type="presParOf" srcId="{BE80853A-7BBD-4F47-B773-683B706256A5}" destId="{5C01E198-2ED8-4564-B0BA-159195859ECD}" srcOrd="1" destOrd="0" presId="urn:microsoft.com/office/officeart/2008/layout/LinedList"/>
    <dgm:cxn modelId="{97797C40-E7D9-4587-A697-7AB1B71FF40C}" type="presParOf" srcId="{BE80853A-7BBD-4F47-B773-683B706256A5}" destId="{5107D1B3-4860-49A8-8757-1971772BAC00}" srcOrd="2" destOrd="0" presId="urn:microsoft.com/office/officeart/2008/layout/LinedList"/>
    <dgm:cxn modelId="{C7CB19F7-A684-4A47-82ED-35E86B4BADDB}" type="presParOf" srcId="{82A7FA78-47D2-4D82-92AC-CDC14C259AD7}" destId="{68ACFBE9-9964-4871-805E-46A44CADC3A5}" srcOrd="14" destOrd="0" presId="urn:microsoft.com/office/officeart/2008/layout/LinedList"/>
    <dgm:cxn modelId="{1620B876-8E4C-415B-9C03-3DEB1E6BF668}" type="presParOf" srcId="{82A7FA78-47D2-4D82-92AC-CDC14C259AD7}" destId="{844BA37C-BE75-4004-BE65-ADCCB1D7AF9C}" srcOrd="15" destOrd="0" presId="urn:microsoft.com/office/officeart/2008/layout/LinedList"/>
    <dgm:cxn modelId="{300D14DA-B5D2-4946-94D4-1D5E2593B026}" type="presParOf" srcId="{82A7FA78-47D2-4D82-92AC-CDC14C259AD7}" destId="{FF5F35A5-E3E5-4B11-A112-A7EE2E9B39F8}" srcOrd="16" destOrd="0" presId="urn:microsoft.com/office/officeart/2008/layout/LinedList"/>
    <dgm:cxn modelId="{13E26224-E913-4C11-8791-41C74636548E}" type="presParOf" srcId="{FF5F35A5-E3E5-4B11-A112-A7EE2E9B39F8}" destId="{FDC1D015-3DD6-4BD2-8B23-995473934DBD}" srcOrd="0" destOrd="0" presId="urn:microsoft.com/office/officeart/2008/layout/LinedList"/>
    <dgm:cxn modelId="{0F310D05-7FDC-4087-964F-B76A67A966B2}" type="presParOf" srcId="{FF5F35A5-E3E5-4B11-A112-A7EE2E9B39F8}" destId="{80388DAA-93CB-4EFB-BF63-8BB1DA1553C6}" srcOrd="1" destOrd="0" presId="urn:microsoft.com/office/officeart/2008/layout/LinedList"/>
    <dgm:cxn modelId="{AE8EEA76-D710-40D1-9E2B-9C35775BE87C}" type="presParOf" srcId="{FF5F35A5-E3E5-4B11-A112-A7EE2E9B39F8}" destId="{76BA19BA-07FD-4434-B4DA-1101DB84D9E4}" srcOrd="2" destOrd="0" presId="urn:microsoft.com/office/officeart/2008/layout/LinedList"/>
    <dgm:cxn modelId="{C5D53BA0-4158-4BAE-BDA5-2D692C35AD2D}" type="presParOf" srcId="{82A7FA78-47D2-4D82-92AC-CDC14C259AD7}" destId="{6388EC41-7CD9-482E-845A-A20BF0BA342A}" srcOrd="17" destOrd="0" presId="urn:microsoft.com/office/officeart/2008/layout/LinedList"/>
    <dgm:cxn modelId="{3E859D8A-5B57-49C0-BBB9-F1F430511D4C}" type="presParOf" srcId="{82A7FA78-47D2-4D82-92AC-CDC14C259AD7}" destId="{7CCC7698-7201-4AE6-AEF5-8225561CEE3B}" srcOrd="18"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D02D0D-34C3-4D38-AB03-1BA699C45D0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4D46076-F536-4804-90F9-6B08F825C555}">
      <dgm:prSet/>
      <dgm:spPr/>
      <dgm:t>
        <a:bodyPr/>
        <a:lstStyle/>
        <a:p>
          <a:r>
            <a:rPr lang="en-US" dirty="0"/>
            <a:t>Respond to Request for Proposals (RFP)</a:t>
          </a:r>
        </a:p>
      </dgm:t>
    </dgm:pt>
    <dgm:pt modelId="{AB2DCF17-9766-412C-A8DA-420FBC1CEC0D}" type="parTrans" cxnId="{9EADE63E-9040-4F6B-8B3F-13015DC0A4D8}">
      <dgm:prSet/>
      <dgm:spPr/>
      <dgm:t>
        <a:bodyPr/>
        <a:lstStyle/>
        <a:p>
          <a:endParaRPr lang="en-US"/>
        </a:p>
      </dgm:t>
    </dgm:pt>
    <dgm:pt modelId="{D981BB5E-5407-434E-A1A3-259B930C449B}" type="sibTrans" cxnId="{9EADE63E-9040-4F6B-8B3F-13015DC0A4D8}">
      <dgm:prSet/>
      <dgm:spPr/>
      <dgm:t>
        <a:bodyPr/>
        <a:lstStyle/>
        <a:p>
          <a:endParaRPr lang="en-US"/>
        </a:p>
      </dgm:t>
    </dgm:pt>
    <dgm:pt modelId="{32E67E2E-5744-4E4D-A0D3-FA5B70C3D936}">
      <dgm:prSet/>
      <dgm:spPr/>
      <dgm:t>
        <a:bodyPr/>
        <a:lstStyle/>
        <a:p>
          <a:r>
            <a:rPr lang="en-US" dirty="0"/>
            <a:t>Have Bid Bond</a:t>
          </a:r>
        </a:p>
      </dgm:t>
    </dgm:pt>
    <dgm:pt modelId="{83A2AA43-6D3B-4940-A38C-C55EB16FE9B7}" type="parTrans" cxnId="{7C01FC8E-44C3-4E38-B868-4912FC8EA59F}">
      <dgm:prSet/>
      <dgm:spPr/>
      <dgm:t>
        <a:bodyPr/>
        <a:lstStyle/>
        <a:p>
          <a:endParaRPr lang="en-US"/>
        </a:p>
      </dgm:t>
    </dgm:pt>
    <dgm:pt modelId="{CC12B090-63D1-4924-961B-AD26A50B25D9}" type="sibTrans" cxnId="{7C01FC8E-44C3-4E38-B868-4912FC8EA59F}">
      <dgm:prSet/>
      <dgm:spPr/>
      <dgm:t>
        <a:bodyPr/>
        <a:lstStyle/>
        <a:p>
          <a:endParaRPr lang="en-US"/>
        </a:p>
      </dgm:t>
    </dgm:pt>
    <dgm:pt modelId="{C097C1E7-1C73-4762-BAD0-2DC32A038C33}">
      <dgm:prSet/>
      <dgm:spPr/>
      <dgm:t>
        <a:bodyPr/>
        <a:lstStyle/>
        <a:p>
          <a:r>
            <a:rPr lang="en-US" dirty="0"/>
            <a:t>State Contractors License</a:t>
          </a:r>
        </a:p>
      </dgm:t>
    </dgm:pt>
    <dgm:pt modelId="{7057C5A7-C222-4318-83DB-AECA23291762}" type="parTrans" cxnId="{F96202E0-B1C5-411E-880B-AC517ACABCAB}">
      <dgm:prSet/>
      <dgm:spPr/>
      <dgm:t>
        <a:bodyPr/>
        <a:lstStyle/>
        <a:p>
          <a:endParaRPr lang="en-US"/>
        </a:p>
      </dgm:t>
    </dgm:pt>
    <dgm:pt modelId="{26A08A97-B885-4D1A-A809-30A69AD33324}" type="sibTrans" cxnId="{F96202E0-B1C5-411E-880B-AC517ACABCAB}">
      <dgm:prSet/>
      <dgm:spPr/>
      <dgm:t>
        <a:bodyPr/>
        <a:lstStyle/>
        <a:p>
          <a:endParaRPr lang="en-US"/>
        </a:p>
      </dgm:t>
    </dgm:pt>
    <dgm:pt modelId="{C0684E4B-F7E4-457C-9472-00551050D5F3}">
      <dgm:prSet/>
      <dgm:spPr/>
      <dgm:t>
        <a:bodyPr/>
        <a:lstStyle/>
        <a:p>
          <a:r>
            <a:rPr lang="en-US" dirty="0"/>
            <a:t>Not be disbarred (SAM.GOV)</a:t>
          </a:r>
        </a:p>
      </dgm:t>
    </dgm:pt>
    <dgm:pt modelId="{66F9BF07-D5C7-47FA-96CD-149707C85890}" type="parTrans" cxnId="{03D07E6B-740D-4E82-8FDE-2C7AEFB71378}">
      <dgm:prSet/>
      <dgm:spPr/>
      <dgm:t>
        <a:bodyPr/>
        <a:lstStyle/>
        <a:p>
          <a:endParaRPr lang="en-US"/>
        </a:p>
      </dgm:t>
    </dgm:pt>
    <dgm:pt modelId="{E3D34E1F-B09F-4F2F-BEA7-37DEC51AAC6E}" type="sibTrans" cxnId="{03D07E6B-740D-4E82-8FDE-2C7AEFB71378}">
      <dgm:prSet/>
      <dgm:spPr/>
      <dgm:t>
        <a:bodyPr/>
        <a:lstStyle/>
        <a:p>
          <a:endParaRPr lang="en-US"/>
        </a:p>
      </dgm:t>
    </dgm:pt>
    <dgm:pt modelId="{271F8B8B-AF8C-4EBA-A10C-D57AD2EAD089}">
      <dgm:prSet/>
      <dgm:spPr/>
      <dgm:t>
        <a:bodyPr/>
        <a:lstStyle/>
        <a:p>
          <a:r>
            <a:rPr lang="en-US" dirty="0"/>
            <a:t>1 Year general warranty</a:t>
          </a:r>
        </a:p>
      </dgm:t>
    </dgm:pt>
    <dgm:pt modelId="{728A503A-256D-4BB4-86F9-35A821874435}" type="parTrans" cxnId="{5D98722D-6607-48AB-AE39-717A6ACF3623}">
      <dgm:prSet/>
      <dgm:spPr/>
      <dgm:t>
        <a:bodyPr/>
        <a:lstStyle/>
        <a:p>
          <a:endParaRPr lang="en-US"/>
        </a:p>
      </dgm:t>
    </dgm:pt>
    <dgm:pt modelId="{D868825A-6E5A-4A4A-97ED-3827E8244D5B}" type="sibTrans" cxnId="{5D98722D-6607-48AB-AE39-717A6ACF3623}">
      <dgm:prSet/>
      <dgm:spPr/>
      <dgm:t>
        <a:bodyPr/>
        <a:lstStyle/>
        <a:p>
          <a:endParaRPr lang="en-US"/>
        </a:p>
      </dgm:t>
    </dgm:pt>
    <dgm:pt modelId="{E730FA5D-9F7E-4EE9-9350-5A4D5125B146}">
      <dgm:prSet/>
      <dgm:spPr/>
      <dgm:t>
        <a:bodyPr/>
        <a:lstStyle/>
        <a:p>
          <a:r>
            <a:rPr lang="en-US" dirty="0"/>
            <a:t>5 Year roofing warranty</a:t>
          </a:r>
        </a:p>
      </dgm:t>
    </dgm:pt>
    <dgm:pt modelId="{2F04FD8A-C6C5-4F7B-A8E0-2390AC61BCB7}" type="parTrans" cxnId="{56F23145-02DA-425F-A24B-D8FD3ADBCEDE}">
      <dgm:prSet/>
      <dgm:spPr/>
      <dgm:t>
        <a:bodyPr/>
        <a:lstStyle/>
        <a:p>
          <a:endParaRPr lang="en-US"/>
        </a:p>
      </dgm:t>
    </dgm:pt>
    <dgm:pt modelId="{7D978A8B-D884-419E-815B-C41E5D4A5062}" type="sibTrans" cxnId="{56F23145-02DA-425F-A24B-D8FD3ADBCEDE}">
      <dgm:prSet/>
      <dgm:spPr/>
      <dgm:t>
        <a:bodyPr/>
        <a:lstStyle/>
        <a:p>
          <a:endParaRPr lang="en-US"/>
        </a:p>
      </dgm:t>
    </dgm:pt>
    <dgm:pt modelId="{2556FD5E-9817-4D94-B3F2-A87C9D3175C3}">
      <dgm:prSet/>
      <dgm:spPr/>
      <dgm:t>
        <a:bodyPr/>
        <a:lstStyle/>
        <a:p>
          <a:r>
            <a:rPr lang="en-US" dirty="0"/>
            <a:t>Written Agreement </a:t>
          </a:r>
        </a:p>
      </dgm:t>
    </dgm:pt>
    <dgm:pt modelId="{DC9B563D-E2E3-4F5A-90C4-61685D13D7D1}" type="parTrans" cxnId="{FA9A73A4-C531-4C77-B063-071EAECA344A}">
      <dgm:prSet/>
      <dgm:spPr/>
      <dgm:t>
        <a:bodyPr/>
        <a:lstStyle/>
        <a:p>
          <a:endParaRPr lang="en-US"/>
        </a:p>
      </dgm:t>
    </dgm:pt>
    <dgm:pt modelId="{DBBAD8C5-01AE-4E7F-9AB0-077A922992FA}" type="sibTrans" cxnId="{FA9A73A4-C531-4C77-B063-071EAECA344A}">
      <dgm:prSet/>
      <dgm:spPr/>
      <dgm:t>
        <a:bodyPr/>
        <a:lstStyle/>
        <a:p>
          <a:endParaRPr lang="en-US"/>
        </a:p>
      </dgm:t>
    </dgm:pt>
    <dgm:pt modelId="{9D173C62-95BD-4C0F-8FA9-EF43D59B011F}">
      <dgm:prSet/>
      <dgm:spPr/>
      <dgm:t>
        <a:bodyPr/>
        <a:lstStyle/>
        <a:p>
          <a:r>
            <a:rPr lang="en-US" dirty="0"/>
            <a:t>Developers fee not to exceed 7.5-10% of project costs</a:t>
          </a:r>
        </a:p>
      </dgm:t>
    </dgm:pt>
    <dgm:pt modelId="{2F5FC19C-6AD4-43AA-A319-6F6B358DC453}" type="parTrans" cxnId="{FA002BD2-2615-4E12-8F68-70DD7F497026}">
      <dgm:prSet/>
      <dgm:spPr/>
      <dgm:t>
        <a:bodyPr/>
        <a:lstStyle/>
        <a:p>
          <a:endParaRPr lang="en-US"/>
        </a:p>
      </dgm:t>
    </dgm:pt>
    <dgm:pt modelId="{623E2BEC-84EE-4FD2-A3E8-8A36A2643EAB}" type="sibTrans" cxnId="{FA002BD2-2615-4E12-8F68-70DD7F497026}">
      <dgm:prSet/>
      <dgm:spPr/>
      <dgm:t>
        <a:bodyPr/>
        <a:lstStyle/>
        <a:p>
          <a:endParaRPr lang="en-US"/>
        </a:p>
      </dgm:t>
    </dgm:pt>
    <dgm:pt modelId="{823FA877-E572-4DC3-9452-8AAEF67CB112}">
      <dgm:prSet/>
      <dgm:spPr/>
      <dgm:t>
        <a:bodyPr/>
        <a:lstStyle/>
        <a:p>
          <a:r>
            <a:rPr lang="en-US" dirty="0"/>
            <a:t>100% of funds expended within 1 year</a:t>
          </a:r>
        </a:p>
      </dgm:t>
    </dgm:pt>
    <dgm:pt modelId="{F066B7B9-3FC6-46D0-BEBF-22B1F647358A}" type="parTrans" cxnId="{7A141465-3565-400B-BDA2-A8E60FC9BF51}">
      <dgm:prSet/>
      <dgm:spPr/>
      <dgm:t>
        <a:bodyPr/>
        <a:lstStyle/>
        <a:p>
          <a:endParaRPr lang="en-US"/>
        </a:p>
      </dgm:t>
    </dgm:pt>
    <dgm:pt modelId="{9C50F47F-E0B9-4B58-AAA4-F40175D6F1FF}" type="sibTrans" cxnId="{7A141465-3565-400B-BDA2-A8E60FC9BF51}">
      <dgm:prSet/>
      <dgm:spPr/>
      <dgm:t>
        <a:bodyPr/>
        <a:lstStyle/>
        <a:p>
          <a:endParaRPr lang="en-US"/>
        </a:p>
      </dgm:t>
    </dgm:pt>
    <dgm:pt modelId="{8B47C451-AE32-4026-BB41-B5B79B938344}">
      <dgm:prSet/>
      <dgm:spPr/>
      <dgm:t>
        <a:bodyPr/>
        <a:lstStyle/>
        <a:p>
          <a:r>
            <a:rPr lang="en-US" dirty="0"/>
            <a:t>Sell home within 6 months of completion </a:t>
          </a:r>
        </a:p>
      </dgm:t>
    </dgm:pt>
    <dgm:pt modelId="{58E4640D-3D0B-4660-8C00-D6565FFC2D6C}" type="parTrans" cxnId="{7E8A3F07-20F5-43B1-BBD8-D65033378E3D}">
      <dgm:prSet/>
      <dgm:spPr/>
      <dgm:t>
        <a:bodyPr/>
        <a:lstStyle/>
        <a:p>
          <a:endParaRPr lang="en-US"/>
        </a:p>
      </dgm:t>
    </dgm:pt>
    <dgm:pt modelId="{78EAEB08-7E9B-4B1E-846B-4A36C2E5E992}" type="sibTrans" cxnId="{7E8A3F07-20F5-43B1-BBD8-D65033378E3D}">
      <dgm:prSet/>
      <dgm:spPr/>
      <dgm:t>
        <a:bodyPr/>
        <a:lstStyle/>
        <a:p>
          <a:endParaRPr lang="en-US"/>
        </a:p>
      </dgm:t>
    </dgm:pt>
    <dgm:pt modelId="{22747322-3665-4FBC-9ACF-9C68D6146242}">
      <dgm:prSet/>
      <dgm:spPr/>
      <dgm:t>
        <a:bodyPr/>
        <a:lstStyle/>
        <a:p>
          <a:r>
            <a:rPr lang="en-US" dirty="0"/>
            <a:t>Return proceeds to City as Program Income</a:t>
          </a:r>
        </a:p>
      </dgm:t>
    </dgm:pt>
    <dgm:pt modelId="{F5EDCB31-E92E-4404-876D-A79BBE8CF9B1}" type="parTrans" cxnId="{68D740E2-7BCC-4D53-AE36-768AD81811A1}">
      <dgm:prSet/>
      <dgm:spPr/>
      <dgm:t>
        <a:bodyPr/>
        <a:lstStyle/>
        <a:p>
          <a:endParaRPr lang="en-US"/>
        </a:p>
      </dgm:t>
    </dgm:pt>
    <dgm:pt modelId="{379EC4FB-DB00-486E-AD27-40AD9297DF7F}" type="sibTrans" cxnId="{68D740E2-7BCC-4D53-AE36-768AD81811A1}">
      <dgm:prSet/>
      <dgm:spPr/>
      <dgm:t>
        <a:bodyPr/>
        <a:lstStyle/>
        <a:p>
          <a:endParaRPr lang="en-US"/>
        </a:p>
      </dgm:t>
    </dgm:pt>
    <dgm:pt modelId="{36BA2A32-4D2E-4C12-98CA-8529727D286D}" type="pres">
      <dgm:prSet presAssocID="{3ED02D0D-34C3-4D38-AB03-1BA699C45D00}" presName="linear" presStyleCnt="0">
        <dgm:presLayoutVars>
          <dgm:animLvl val="lvl"/>
          <dgm:resizeHandles val="exact"/>
        </dgm:presLayoutVars>
      </dgm:prSet>
      <dgm:spPr/>
      <dgm:t>
        <a:bodyPr/>
        <a:lstStyle/>
        <a:p>
          <a:endParaRPr lang="en-US"/>
        </a:p>
      </dgm:t>
    </dgm:pt>
    <dgm:pt modelId="{29A0E7E0-9F6A-42C0-8685-9CB5399C1D91}" type="pres">
      <dgm:prSet presAssocID="{94D46076-F536-4804-90F9-6B08F825C555}" presName="parentText" presStyleLbl="node1" presStyleIdx="0" presStyleCnt="11">
        <dgm:presLayoutVars>
          <dgm:chMax val="0"/>
          <dgm:bulletEnabled val="1"/>
        </dgm:presLayoutVars>
      </dgm:prSet>
      <dgm:spPr/>
      <dgm:t>
        <a:bodyPr/>
        <a:lstStyle/>
        <a:p>
          <a:endParaRPr lang="en-US"/>
        </a:p>
      </dgm:t>
    </dgm:pt>
    <dgm:pt modelId="{EBAA5E0F-49BB-4730-8C33-6737656B273B}" type="pres">
      <dgm:prSet presAssocID="{D981BB5E-5407-434E-A1A3-259B930C449B}" presName="spacer" presStyleCnt="0"/>
      <dgm:spPr/>
    </dgm:pt>
    <dgm:pt modelId="{B69699C0-A5BA-4AB2-979F-56DD1DE03072}" type="pres">
      <dgm:prSet presAssocID="{32E67E2E-5744-4E4D-A0D3-FA5B70C3D936}" presName="parentText" presStyleLbl="node1" presStyleIdx="1" presStyleCnt="11">
        <dgm:presLayoutVars>
          <dgm:chMax val="0"/>
          <dgm:bulletEnabled val="1"/>
        </dgm:presLayoutVars>
      </dgm:prSet>
      <dgm:spPr/>
      <dgm:t>
        <a:bodyPr/>
        <a:lstStyle/>
        <a:p>
          <a:endParaRPr lang="en-US"/>
        </a:p>
      </dgm:t>
    </dgm:pt>
    <dgm:pt modelId="{FC4336C1-2607-4C4E-9A16-005C46E5CE87}" type="pres">
      <dgm:prSet presAssocID="{CC12B090-63D1-4924-961B-AD26A50B25D9}" presName="spacer" presStyleCnt="0"/>
      <dgm:spPr/>
    </dgm:pt>
    <dgm:pt modelId="{B024A739-1A23-4EBE-B575-25332229392A}" type="pres">
      <dgm:prSet presAssocID="{C097C1E7-1C73-4762-BAD0-2DC32A038C33}" presName="parentText" presStyleLbl="node1" presStyleIdx="2" presStyleCnt="11">
        <dgm:presLayoutVars>
          <dgm:chMax val="0"/>
          <dgm:bulletEnabled val="1"/>
        </dgm:presLayoutVars>
      </dgm:prSet>
      <dgm:spPr/>
      <dgm:t>
        <a:bodyPr/>
        <a:lstStyle/>
        <a:p>
          <a:endParaRPr lang="en-US"/>
        </a:p>
      </dgm:t>
    </dgm:pt>
    <dgm:pt modelId="{699BA803-7BEA-4E7D-A444-6AF344B1EB5D}" type="pres">
      <dgm:prSet presAssocID="{26A08A97-B885-4D1A-A809-30A69AD33324}" presName="spacer" presStyleCnt="0"/>
      <dgm:spPr/>
    </dgm:pt>
    <dgm:pt modelId="{77B9950D-1B4B-4A10-AAB5-2FEBC28E1BDD}" type="pres">
      <dgm:prSet presAssocID="{C0684E4B-F7E4-457C-9472-00551050D5F3}" presName="parentText" presStyleLbl="node1" presStyleIdx="3" presStyleCnt="11">
        <dgm:presLayoutVars>
          <dgm:chMax val="0"/>
          <dgm:bulletEnabled val="1"/>
        </dgm:presLayoutVars>
      </dgm:prSet>
      <dgm:spPr/>
      <dgm:t>
        <a:bodyPr/>
        <a:lstStyle/>
        <a:p>
          <a:endParaRPr lang="en-US"/>
        </a:p>
      </dgm:t>
    </dgm:pt>
    <dgm:pt modelId="{8459822E-4E44-4613-9C9C-4E9D96F4074A}" type="pres">
      <dgm:prSet presAssocID="{E3D34E1F-B09F-4F2F-BEA7-37DEC51AAC6E}" presName="spacer" presStyleCnt="0"/>
      <dgm:spPr/>
    </dgm:pt>
    <dgm:pt modelId="{81E26D3C-500D-4E2D-8C8E-AA93992791FE}" type="pres">
      <dgm:prSet presAssocID="{271F8B8B-AF8C-4EBA-A10C-D57AD2EAD089}" presName="parentText" presStyleLbl="node1" presStyleIdx="4" presStyleCnt="11">
        <dgm:presLayoutVars>
          <dgm:chMax val="0"/>
          <dgm:bulletEnabled val="1"/>
        </dgm:presLayoutVars>
      </dgm:prSet>
      <dgm:spPr/>
      <dgm:t>
        <a:bodyPr/>
        <a:lstStyle/>
        <a:p>
          <a:endParaRPr lang="en-US"/>
        </a:p>
      </dgm:t>
    </dgm:pt>
    <dgm:pt modelId="{85B4E041-A06A-4CF9-8598-16ADAEB26428}" type="pres">
      <dgm:prSet presAssocID="{D868825A-6E5A-4A4A-97ED-3827E8244D5B}" presName="spacer" presStyleCnt="0"/>
      <dgm:spPr/>
    </dgm:pt>
    <dgm:pt modelId="{505CA10E-D642-4FB2-BB58-5BCC6ECD30BB}" type="pres">
      <dgm:prSet presAssocID="{E730FA5D-9F7E-4EE9-9350-5A4D5125B146}" presName="parentText" presStyleLbl="node1" presStyleIdx="5" presStyleCnt="11">
        <dgm:presLayoutVars>
          <dgm:chMax val="0"/>
          <dgm:bulletEnabled val="1"/>
        </dgm:presLayoutVars>
      </dgm:prSet>
      <dgm:spPr/>
      <dgm:t>
        <a:bodyPr/>
        <a:lstStyle/>
        <a:p>
          <a:endParaRPr lang="en-US"/>
        </a:p>
      </dgm:t>
    </dgm:pt>
    <dgm:pt modelId="{2D8C4C5C-B16D-4639-90C4-EDB0487FE229}" type="pres">
      <dgm:prSet presAssocID="{7D978A8B-D884-419E-815B-C41E5D4A5062}" presName="spacer" presStyleCnt="0"/>
      <dgm:spPr/>
    </dgm:pt>
    <dgm:pt modelId="{008C6808-EA65-4A98-A2F3-85872CA056B7}" type="pres">
      <dgm:prSet presAssocID="{2556FD5E-9817-4D94-B3F2-A87C9D3175C3}" presName="parentText" presStyleLbl="node1" presStyleIdx="6" presStyleCnt="11">
        <dgm:presLayoutVars>
          <dgm:chMax val="0"/>
          <dgm:bulletEnabled val="1"/>
        </dgm:presLayoutVars>
      </dgm:prSet>
      <dgm:spPr/>
      <dgm:t>
        <a:bodyPr/>
        <a:lstStyle/>
        <a:p>
          <a:endParaRPr lang="en-US"/>
        </a:p>
      </dgm:t>
    </dgm:pt>
    <dgm:pt modelId="{ED2ECC71-8802-45F6-B066-5C906D14582C}" type="pres">
      <dgm:prSet presAssocID="{DBBAD8C5-01AE-4E7F-9AB0-077A922992FA}" presName="spacer" presStyleCnt="0"/>
      <dgm:spPr/>
    </dgm:pt>
    <dgm:pt modelId="{7E6AF5C3-6CA4-47C2-9F8E-A0253FD2DE68}" type="pres">
      <dgm:prSet presAssocID="{9D173C62-95BD-4C0F-8FA9-EF43D59B011F}" presName="parentText" presStyleLbl="node1" presStyleIdx="7" presStyleCnt="11">
        <dgm:presLayoutVars>
          <dgm:chMax val="0"/>
          <dgm:bulletEnabled val="1"/>
        </dgm:presLayoutVars>
      </dgm:prSet>
      <dgm:spPr/>
      <dgm:t>
        <a:bodyPr/>
        <a:lstStyle/>
        <a:p>
          <a:endParaRPr lang="en-US"/>
        </a:p>
      </dgm:t>
    </dgm:pt>
    <dgm:pt modelId="{7BFFC402-8713-4FE7-A3CB-1F9D571730BD}" type="pres">
      <dgm:prSet presAssocID="{623E2BEC-84EE-4FD2-A3E8-8A36A2643EAB}" presName="spacer" presStyleCnt="0"/>
      <dgm:spPr/>
    </dgm:pt>
    <dgm:pt modelId="{9FCF2AD2-CF01-42BC-BAB4-10C0D5539856}" type="pres">
      <dgm:prSet presAssocID="{823FA877-E572-4DC3-9452-8AAEF67CB112}" presName="parentText" presStyleLbl="node1" presStyleIdx="8" presStyleCnt="11">
        <dgm:presLayoutVars>
          <dgm:chMax val="0"/>
          <dgm:bulletEnabled val="1"/>
        </dgm:presLayoutVars>
      </dgm:prSet>
      <dgm:spPr/>
      <dgm:t>
        <a:bodyPr/>
        <a:lstStyle/>
        <a:p>
          <a:endParaRPr lang="en-US"/>
        </a:p>
      </dgm:t>
    </dgm:pt>
    <dgm:pt modelId="{D62591EC-81BE-4A45-BC17-E53E2167E594}" type="pres">
      <dgm:prSet presAssocID="{9C50F47F-E0B9-4B58-AAA4-F40175D6F1FF}" presName="spacer" presStyleCnt="0"/>
      <dgm:spPr/>
    </dgm:pt>
    <dgm:pt modelId="{99B78422-943F-4596-840C-D1883A77E0C1}" type="pres">
      <dgm:prSet presAssocID="{8B47C451-AE32-4026-BB41-B5B79B938344}" presName="parentText" presStyleLbl="node1" presStyleIdx="9" presStyleCnt="11">
        <dgm:presLayoutVars>
          <dgm:chMax val="0"/>
          <dgm:bulletEnabled val="1"/>
        </dgm:presLayoutVars>
      </dgm:prSet>
      <dgm:spPr/>
      <dgm:t>
        <a:bodyPr/>
        <a:lstStyle/>
        <a:p>
          <a:endParaRPr lang="en-US"/>
        </a:p>
      </dgm:t>
    </dgm:pt>
    <dgm:pt modelId="{933AF2DC-92C5-4C97-B812-640867B720CF}" type="pres">
      <dgm:prSet presAssocID="{78EAEB08-7E9B-4B1E-846B-4A36C2E5E992}" presName="spacer" presStyleCnt="0"/>
      <dgm:spPr/>
    </dgm:pt>
    <dgm:pt modelId="{89F88EB7-F00D-4686-A56E-00861F1E79EA}" type="pres">
      <dgm:prSet presAssocID="{22747322-3665-4FBC-9ACF-9C68D6146242}" presName="parentText" presStyleLbl="node1" presStyleIdx="10" presStyleCnt="11">
        <dgm:presLayoutVars>
          <dgm:chMax val="0"/>
          <dgm:bulletEnabled val="1"/>
        </dgm:presLayoutVars>
      </dgm:prSet>
      <dgm:spPr/>
      <dgm:t>
        <a:bodyPr/>
        <a:lstStyle/>
        <a:p>
          <a:endParaRPr lang="en-US"/>
        </a:p>
      </dgm:t>
    </dgm:pt>
  </dgm:ptLst>
  <dgm:cxnLst>
    <dgm:cxn modelId="{7E8A3F07-20F5-43B1-BBD8-D65033378E3D}" srcId="{3ED02D0D-34C3-4D38-AB03-1BA699C45D00}" destId="{8B47C451-AE32-4026-BB41-B5B79B938344}" srcOrd="9" destOrd="0" parTransId="{58E4640D-3D0B-4660-8C00-D6565FFC2D6C}" sibTransId="{78EAEB08-7E9B-4B1E-846B-4A36C2E5E992}"/>
    <dgm:cxn modelId="{9A9ACA62-736F-41C7-9346-5DCE778F863D}" type="presOf" srcId="{2556FD5E-9817-4D94-B3F2-A87C9D3175C3}" destId="{008C6808-EA65-4A98-A2F3-85872CA056B7}" srcOrd="0" destOrd="0" presId="urn:microsoft.com/office/officeart/2005/8/layout/vList2"/>
    <dgm:cxn modelId="{7A141465-3565-400B-BDA2-A8E60FC9BF51}" srcId="{3ED02D0D-34C3-4D38-AB03-1BA699C45D00}" destId="{823FA877-E572-4DC3-9452-8AAEF67CB112}" srcOrd="8" destOrd="0" parTransId="{F066B7B9-3FC6-46D0-BEBF-22B1F647358A}" sibTransId="{9C50F47F-E0B9-4B58-AAA4-F40175D6F1FF}"/>
    <dgm:cxn modelId="{03D07E6B-740D-4E82-8FDE-2C7AEFB71378}" srcId="{3ED02D0D-34C3-4D38-AB03-1BA699C45D00}" destId="{C0684E4B-F7E4-457C-9472-00551050D5F3}" srcOrd="3" destOrd="0" parTransId="{66F9BF07-D5C7-47FA-96CD-149707C85890}" sibTransId="{E3D34E1F-B09F-4F2F-BEA7-37DEC51AAC6E}"/>
    <dgm:cxn modelId="{5D98722D-6607-48AB-AE39-717A6ACF3623}" srcId="{3ED02D0D-34C3-4D38-AB03-1BA699C45D00}" destId="{271F8B8B-AF8C-4EBA-A10C-D57AD2EAD089}" srcOrd="4" destOrd="0" parTransId="{728A503A-256D-4BB4-86F9-35A821874435}" sibTransId="{D868825A-6E5A-4A4A-97ED-3827E8244D5B}"/>
    <dgm:cxn modelId="{9B5C32A3-00F7-4BC2-934B-2ED10513D2FD}" type="presOf" srcId="{9D173C62-95BD-4C0F-8FA9-EF43D59B011F}" destId="{7E6AF5C3-6CA4-47C2-9F8E-A0253FD2DE68}" srcOrd="0" destOrd="0" presId="urn:microsoft.com/office/officeart/2005/8/layout/vList2"/>
    <dgm:cxn modelId="{56F23145-02DA-425F-A24B-D8FD3ADBCEDE}" srcId="{3ED02D0D-34C3-4D38-AB03-1BA699C45D00}" destId="{E730FA5D-9F7E-4EE9-9350-5A4D5125B146}" srcOrd="5" destOrd="0" parTransId="{2F04FD8A-C6C5-4F7B-A8E0-2390AC61BCB7}" sibTransId="{7D978A8B-D884-419E-815B-C41E5D4A5062}"/>
    <dgm:cxn modelId="{15BD4A57-25DB-48D8-88D4-DE8CB25A85EE}" type="presOf" srcId="{271F8B8B-AF8C-4EBA-A10C-D57AD2EAD089}" destId="{81E26D3C-500D-4E2D-8C8E-AA93992791FE}" srcOrd="0" destOrd="0" presId="urn:microsoft.com/office/officeart/2005/8/layout/vList2"/>
    <dgm:cxn modelId="{59705E83-BEC9-4845-8558-01778E4D14D7}" type="presOf" srcId="{823FA877-E572-4DC3-9452-8AAEF67CB112}" destId="{9FCF2AD2-CF01-42BC-BAB4-10C0D5539856}" srcOrd="0" destOrd="0" presId="urn:microsoft.com/office/officeart/2005/8/layout/vList2"/>
    <dgm:cxn modelId="{FA002BD2-2615-4E12-8F68-70DD7F497026}" srcId="{3ED02D0D-34C3-4D38-AB03-1BA699C45D00}" destId="{9D173C62-95BD-4C0F-8FA9-EF43D59B011F}" srcOrd="7" destOrd="0" parTransId="{2F5FC19C-6AD4-43AA-A319-6F6B358DC453}" sibTransId="{623E2BEC-84EE-4FD2-A3E8-8A36A2643EAB}"/>
    <dgm:cxn modelId="{D250102D-5BDB-4DEB-ABAD-89522FE36573}" type="presOf" srcId="{22747322-3665-4FBC-9ACF-9C68D6146242}" destId="{89F88EB7-F00D-4686-A56E-00861F1E79EA}" srcOrd="0" destOrd="0" presId="urn:microsoft.com/office/officeart/2005/8/layout/vList2"/>
    <dgm:cxn modelId="{E7845260-574F-4479-A4F0-BFED83C4E7C3}" type="presOf" srcId="{C0684E4B-F7E4-457C-9472-00551050D5F3}" destId="{77B9950D-1B4B-4A10-AAB5-2FEBC28E1BDD}" srcOrd="0" destOrd="0" presId="urn:microsoft.com/office/officeart/2005/8/layout/vList2"/>
    <dgm:cxn modelId="{56BDE186-CE84-42D2-8EF1-64E722148EDF}" type="presOf" srcId="{E730FA5D-9F7E-4EE9-9350-5A4D5125B146}" destId="{505CA10E-D642-4FB2-BB58-5BCC6ECD30BB}" srcOrd="0" destOrd="0" presId="urn:microsoft.com/office/officeart/2005/8/layout/vList2"/>
    <dgm:cxn modelId="{61978636-AE39-4055-B3B0-6C68E7BCD013}" type="presOf" srcId="{8B47C451-AE32-4026-BB41-B5B79B938344}" destId="{99B78422-943F-4596-840C-D1883A77E0C1}" srcOrd="0" destOrd="0" presId="urn:microsoft.com/office/officeart/2005/8/layout/vList2"/>
    <dgm:cxn modelId="{9EADE63E-9040-4F6B-8B3F-13015DC0A4D8}" srcId="{3ED02D0D-34C3-4D38-AB03-1BA699C45D00}" destId="{94D46076-F536-4804-90F9-6B08F825C555}" srcOrd="0" destOrd="0" parTransId="{AB2DCF17-9766-412C-A8DA-420FBC1CEC0D}" sibTransId="{D981BB5E-5407-434E-A1A3-259B930C449B}"/>
    <dgm:cxn modelId="{A7F39EA1-29F8-4451-8388-1D02D21AB867}" type="presOf" srcId="{32E67E2E-5744-4E4D-A0D3-FA5B70C3D936}" destId="{B69699C0-A5BA-4AB2-979F-56DD1DE03072}" srcOrd="0" destOrd="0" presId="urn:microsoft.com/office/officeart/2005/8/layout/vList2"/>
    <dgm:cxn modelId="{FA9A73A4-C531-4C77-B063-071EAECA344A}" srcId="{3ED02D0D-34C3-4D38-AB03-1BA699C45D00}" destId="{2556FD5E-9817-4D94-B3F2-A87C9D3175C3}" srcOrd="6" destOrd="0" parTransId="{DC9B563D-E2E3-4F5A-90C4-61685D13D7D1}" sibTransId="{DBBAD8C5-01AE-4E7F-9AB0-077A922992FA}"/>
    <dgm:cxn modelId="{E63CCA42-7624-4EAB-8CBE-8328BB0703C0}" type="presOf" srcId="{94D46076-F536-4804-90F9-6B08F825C555}" destId="{29A0E7E0-9F6A-42C0-8685-9CB5399C1D91}" srcOrd="0" destOrd="0" presId="urn:microsoft.com/office/officeart/2005/8/layout/vList2"/>
    <dgm:cxn modelId="{C7B26021-FAA4-4D5F-849A-B8A4A1097C82}" type="presOf" srcId="{3ED02D0D-34C3-4D38-AB03-1BA699C45D00}" destId="{36BA2A32-4D2E-4C12-98CA-8529727D286D}" srcOrd="0" destOrd="0" presId="urn:microsoft.com/office/officeart/2005/8/layout/vList2"/>
    <dgm:cxn modelId="{63E8C7B5-D7C3-402A-B84F-3C9449F32D97}" type="presOf" srcId="{C097C1E7-1C73-4762-BAD0-2DC32A038C33}" destId="{B024A739-1A23-4EBE-B575-25332229392A}" srcOrd="0" destOrd="0" presId="urn:microsoft.com/office/officeart/2005/8/layout/vList2"/>
    <dgm:cxn modelId="{F96202E0-B1C5-411E-880B-AC517ACABCAB}" srcId="{3ED02D0D-34C3-4D38-AB03-1BA699C45D00}" destId="{C097C1E7-1C73-4762-BAD0-2DC32A038C33}" srcOrd="2" destOrd="0" parTransId="{7057C5A7-C222-4318-83DB-AECA23291762}" sibTransId="{26A08A97-B885-4D1A-A809-30A69AD33324}"/>
    <dgm:cxn modelId="{7C01FC8E-44C3-4E38-B868-4912FC8EA59F}" srcId="{3ED02D0D-34C3-4D38-AB03-1BA699C45D00}" destId="{32E67E2E-5744-4E4D-A0D3-FA5B70C3D936}" srcOrd="1" destOrd="0" parTransId="{83A2AA43-6D3B-4940-A38C-C55EB16FE9B7}" sibTransId="{CC12B090-63D1-4924-961B-AD26A50B25D9}"/>
    <dgm:cxn modelId="{68D740E2-7BCC-4D53-AE36-768AD81811A1}" srcId="{3ED02D0D-34C3-4D38-AB03-1BA699C45D00}" destId="{22747322-3665-4FBC-9ACF-9C68D6146242}" srcOrd="10" destOrd="0" parTransId="{F5EDCB31-E92E-4404-876D-A79BBE8CF9B1}" sibTransId="{379EC4FB-DB00-486E-AD27-40AD9297DF7F}"/>
    <dgm:cxn modelId="{B5B5654B-C2F7-43EE-8AB0-18FF6BD98339}" type="presParOf" srcId="{36BA2A32-4D2E-4C12-98CA-8529727D286D}" destId="{29A0E7E0-9F6A-42C0-8685-9CB5399C1D91}" srcOrd="0" destOrd="0" presId="urn:microsoft.com/office/officeart/2005/8/layout/vList2"/>
    <dgm:cxn modelId="{B2E06EB4-C05C-40C0-A543-BB9F76E204F8}" type="presParOf" srcId="{36BA2A32-4D2E-4C12-98CA-8529727D286D}" destId="{EBAA5E0F-49BB-4730-8C33-6737656B273B}" srcOrd="1" destOrd="0" presId="urn:microsoft.com/office/officeart/2005/8/layout/vList2"/>
    <dgm:cxn modelId="{0D264C3C-EAA4-46C2-A8A1-723893923AC9}" type="presParOf" srcId="{36BA2A32-4D2E-4C12-98CA-8529727D286D}" destId="{B69699C0-A5BA-4AB2-979F-56DD1DE03072}" srcOrd="2" destOrd="0" presId="urn:microsoft.com/office/officeart/2005/8/layout/vList2"/>
    <dgm:cxn modelId="{19718EE1-8D75-4F48-88C2-BA05CBEF29AB}" type="presParOf" srcId="{36BA2A32-4D2E-4C12-98CA-8529727D286D}" destId="{FC4336C1-2607-4C4E-9A16-005C46E5CE87}" srcOrd="3" destOrd="0" presId="urn:microsoft.com/office/officeart/2005/8/layout/vList2"/>
    <dgm:cxn modelId="{EB0D2684-B90A-4B54-B97E-E2BBA8BEEBCB}" type="presParOf" srcId="{36BA2A32-4D2E-4C12-98CA-8529727D286D}" destId="{B024A739-1A23-4EBE-B575-25332229392A}" srcOrd="4" destOrd="0" presId="urn:microsoft.com/office/officeart/2005/8/layout/vList2"/>
    <dgm:cxn modelId="{C5C68E49-DE76-448B-AA7F-5B719FFC9F71}" type="presParOf" srcId="{36BA2A32-4D2E-4C12-98CA-8529727D286D}" destId="{699BA803-7BEA-4E7D-A444-6AF344B1EB5D}" srcOrd="5" destOrd="0" presId="urn:microsoft.com/office/officeart/2005/8/layout/vList2"/>
    <dgm:cxn modelId="{6EF87E73-EC5C-4625-9089-1188C63C43CD}" type="presParOf" srcId="{36BA2A32-4D2E-4C12-98CA-8529727D286D}" destId="{77B9950D-1B4B-4A10-AAB5-2FEBC28E1BDD}" srcOrd="6" destOrd="0" presId="urn:microsoft.com/office/officeart/2005/8/layout/vList2"/>
    <dgm:cxn modelId="{3C1EC4EE-6AB3-4A92-9F17-908FFD6DA726}" type="presParOf" srcId="{36BA2A32-4D2E-4C12-98CA-8529727D286D}" destId="{8459822E-4E44-4613-9C9C-4E9D96F4074A}" srcOrd="7" destOrd="0" presId="urn:microsoft.com/office/officeart/2005/8/layout/vList2"/>
    <dgm:cxn modelId="{BBC92FE4-66EE-4441-BB51-4C042ED6B131}" type="presParOf" srcId="{36BA2A32-4D2E-4C12-98CA-8529727D286D}" destId="{81E26D3C-500D-4E2D-8C8E-AA93992791FE}" srcOrd="8" destOrd="0" presId="urn:microsoft.com/office/officeart/2005/8/layout/vList2"/>
    <dgm:cxn modelId="{E8BFC136-2DF1-467C-BA82-57B860170FD9}" type="presParOf" srcId="{36BA2A32-4D2E-4C12-98CA-8529727D286D}" destId="{85B4E041-A06A-4CF9-8598-16ADAEB26428}" srcOrd="9" destOrd="0" presId="urn:microsoft.com/office/officeart/2005/8/layout/vList2"/>
    <dgm:cxn modelId="{B455BA48-3206-40BD-940C-B0FB38CA855A}" type="presParOf" srcId="{36BA2A32-4D2E-4C12-98CA-8529727D286D}" destId="{505CA10E-D642-4FB2-BB58-5BCC6ECD30BB}" srcOrd="10" destOrd="0" presId="urn:microsoft.com/office/officeart/2005/8/layout/vList2"/>
    <dgm:cxn modelId="{3AB1A00D-D222-475F-B088-6DB1B30BDA91}" type="presParOf" srcId="{36BA2A32-4D2E-4C12-98CA-8529727D286D}" destId="{2D8C4C5C-B16D-4639-90C4-EDB0487FE229}" srcOrd="11" destOrd="0" presId="urn:microsoft.com/office/officeart/2005/8/layout/vList2"/>
    <dgm:cxn modelId="{352B7EE7-A0D7-4712-96C6-7FAA1C88FDE5}" type="presParOf" srcId="{36BA2A32-4D2E-4C12-98CA-8529727D286D}" destId="{008C6808-EA65-4A98-A2F3-85872CA056B7}" srcOrd="12" destOrd="0" presId="urn:microsoft.com/office/officeart/2005/8/layout/vList2"/>
    <dgm:cxn modelId="{8FB61BCE-7BF8-49D5-93C7-069E5D0DEE0E}" type="presParOf" srcId="{36BA2A32-4D2E-4C12-98CA-8529727D286D}" destId="{ED2ECC71-8802-45F6-B066-5C906D14582C}" srcOrd="13" destOrd="0" presId="urn:microsoft.com/office/officeart/2005/8/layout/vList2"/>
    <dgm:cxn modelId="{D1B9E998-99C0-46A0-9F3A-5340ADB19C72}" type="presParOf" srcId="{36BA2A32-4D2E-4C12-98CA-8529727D286D}" destId="{7E6AF5C3-6CA4-47C2-9F8E-A0253FD2DE68}" srcOrd="14" destOrd="0" presId="urn:microsoft.com/office/officeart/2005/8/layout/vList2"/>
    <dgm:cxn modelId="{DD369E74-46C9-47ED-AC7B-A5BF79875351}" type="presParOf" srcId="{36BA2A32-4D2E-4C12-98CA-8529727D286D}" destId="{7BFFC402-8713-4FE7-A3CB-1F9D571730BD}" srcOrd="15" destOrd="0" presId="urn:microsoft.com/office/officeart/2005/8/layout/vList2"/>
    <dgm:cxn modelId="{51CC08AF-4498-4692-8627-317790948580}" type="presParOf" srcId="{36BA2A32-4D2E-4C12-98CA-8529727D286D}" destId="{9FCF2AD2-CF01-42BC-BAB4-10C0D5539856}" srcOrd="16" destOrd="0" presId="urn:microsoft.com/office/officeart/2005/8/layout/vList2"/>
    <dgm:cxn modelId="{C23862FC-0777-4447-86D0-63EBE4F8209A}" type="presParOf" srcId="{36BA2A32-4D2E-4C12-98CA-8529727D286D}" destId="{D62591EC-81BE-4A45-BC17-E53E2167E594}" srcOrd="17" destOrd="0" presId="urn:microsoft.com/office/officeart/2005/8/layout/vList2"/>
    <dgm:cxn modelId="{A5C4A329-ABDC-41C8-916C-ECD21FEFA3BE}" type="presParOf" srcId="{36BA2A32-4D2E-4C12-98CA-8529727D286D}" destId="{99B78422-943F-4596-840C-D1883A77E0C1}" srcOrd="18" destOrd="0" presId="urn:microsoft.com/office/officeart/2005/8/layout/vList2"/>
    <dgm:cxn modelId="{CD6FA1F6-6370-4A81-8D4A-C86BE4542F98}" type="presParOf" srcId="{36BA2A32-4D2E-4C12-98CA-8529727D286D}" destId="{933AF2DC-92C5-4C97-B812-640867B720CF}" srcOrd="19" destOrd="0" presId="urn:microsoft.com/office/officeart/2005/8/layout/vList2"/>
    <dgm:cxn modelId="{B52BD117-16A5-4E2E-B46F-7A4A163432D3}" type="presParOf" srcId="{36BA2A32-4D2E-4C12-98CA-8529727D286D}" destId="{89F88EB7-F00D-4686-A56E-00861F1E79EA}" srcOrd="2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29D7DB-717C-437A-95BC-7537EF7C9DE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76784A1-FFC0-4AA7-BC0F-AB14C551E44F}">
      <dgm:prSet/>
      <dgm:spPr/>
      <dgm:t>
        <a:bodyPr/>
        <a:lstStyle/>
        <a:p>
          <a:r>
            <a:rPr lang="en-US" dirty="0"/>
            <a:t>Provide the closing agent/title company – Contact Information (Phone#) </a:t>
          </a:r>
        </a:p>
      </dgm:t>
    </dgm:pt>
    <dgm:pt modelId="{22E91427-9F52-4AA8-9437-D49724D26B09}" type="parTrans" cxnId="{21481FA6-9C05-4264-8A16-8A06870BC04A}">
      <dgm:prSet/>
      <dgm:spPr/>
      <dgm:t>
        <a:bodyPr/>
        <a:lstStyle/>
        <a:p>
          <a:endParaRPr lang="en-US"/>
        </a:p>
      </dgm:t>
    </dgm:pt>
    <dgm:pt modelId="{66755C48-AC86-42EC-B354-DF687A7A34C7}" type="sibTrans" cxnId="{21481FA6-9C05-4264-8A16-8A06870BC04A}">
      <dgm:prSet/>
      <dgm:spPr/>
      <dgm:t>
        <a:bodyPr/>
        <a:lstStyle/>
        <a:p>
          <a:endParaRPr lang="en-US"/>
        </a:p>
      </dgm:t>
    </dgm:pt>
    <dgm:pt modelId="{42A1FAC6-3EDE-4970-9447-DE360DD22D71}">
      <dgm:prSet/>
      <dgm:spPr/>
      <dgm:t>
        <a:bodyPr/>
        <a:lstStyle/>
        <a:p>
          <a:r>
            <a:rPr lang="en-US" dirty="0"/>
            <a:t>Notice to Homebuyer </a:t>
          </a:r>
        </a:p>
      </dgm:t>
    </dgm:pt>
    <dgm:pt modelId="{AC47D88F-8255-4AFA-AD5E-F150C37D513A}" type="parTrans" cxnId="{85C8BCBD-C092-46A5-B9AF-9058930EFED3}">
      <dgm:prSet/>
      <dgm:spPr/>
      <dgm:t>
        <a:bodyPr/>
        <a:lstStyle/>
        <a:p>
          <a:endParaRPr lang="en-US"/>
        </a:p>
      </dgm:t>
    </dgm:pt>
    <dgm:pt modelId="{B37438E6-5082-42CD-91A2-C53DF4E353B4}" type="sibTrans" cxnId="{85C8BCBD-C092-46A5-B9AF-9058930EFED3}">
      <dgm:prSet/>
      <dgm:spPr/>
      <dgm:t>
        <a:bodyPr/>
        <a:lstStyle/>
        <a:p>
          <a:endParaRPr lang="en-US"/>
        </a:p>
      </dgm:t>
    </dgm:pt>
    <dgm:pt modelId="{F09623EE-1101-499A-A3EF-945A415EDC2F}">
      <dgm:prSet/>
      <dgm:spPr/>
      <dgm:t>
        <a:bodyPr/>
        <a:lstStyle/>
        <a:p>
          <a:r>
            <a:rPr lang="en-US" dirty="0"/>
            <a:t>Loan Estimate Form/Closing Disclosure</a:t>
          </a:r>
        </a:p>
      </dgm:t>
    </dgm:pt>
    <dgm:pt modelId="{FB4BB529-0F96-4849-A7CE-0A0FF2012B3B}" type="parTrans" cxnId="{F6D3DCC0-E9D6-4E9D-B939-451370136786}">
      <dgm:prSet/>
      <dgm:spPr/>
      <dgm:t>
        <a:bodyPr/>
        <a:lstStyle/>
        <a:p>
          <a:endParaRPr lang="en-US"/>
        </a:p>
      </dgm:t>
    </dgm:pt>
    <dgm:pt modelId="{9DA62C26-D00D-4FA9-B1AA-FEF56DE41E71}" type="sibTrans" cxnId="{F6D3DCC0-E9D6-4E9D-B939-451370136786}">
      <dgm:prSet/>
      <dgm:spPr/>
      <dgm:t>
        <a:bodyPr/>
        <a:lstStyle/>
        <a:p>
          <a:endParaRPr lang="en-US"/>
        </a:p>
      </dgm:t>
    </dgm:pt>
    <dgm:pt modelId="{7B184761-57C2-46F7-B15D-0C58B4E681E6}">
      <dgm:prSet/>
      <dgm:spPr/>
      <dgm:t>
        <a:bodyPr/>
        <a:lstStyle/>
        <a:p>
          <a:r>
            <a:rPr lang="en-US" dirty="0"/>
            <a:t>Uniform Residential Loan Application (1003) </a:t>
          </a:r>
        </a:p>
      </dgm:t>
    </dgm:pt>
    <dgm:pt modelId="{20D3AF32-3A60-4D88-AA4F-1D36F95AE3ED}" type="parTrans" cxnId="{808D7F95-CDD2-4E40-A102-FCFEB3ECA0B2}">
      <dgm:prSet/>
      <dgm:spPr/>
      <dgm:t>
        <a:bodyPr/>
        <a:lstStyle/>
        <a:p>
          <a:endParaRPr lang="en-US"/>
        </a:p>
      </dgm:t>
    </dgm:pt>
    <dgm:pt modelId="{CDBF7233-3981-41EE-8216-1C820D68B79B}" type="sibTrans" cxnId="{808D7F95-CDD2-4E40-A102-FCFEB3ECA0B2}">
      <dgm:prSet/>
      <dgm:spPr/>
      <dgm:t>
        <a:bodyPr/>
        <a:lstStyle/>
        <a:p>
          <a:endParaRPr lang="en-US"/>
        </a:p>
      </dgm:t>
    </dgm:pt>
    <dgm:pt modelId="{2C413182-41A8-4103-8DD9-C39F549CBCD2}">
      <dgm:prSet/>
      <dgm:spPr/>
      <dgm:t>
        <a:bodyPr/>
        <a:lstStyle/>
        <a:p>
          <a:r>
            <a:rPr lang="en-US" dirty="0"/>
            <a:t>Commitment Letter from Mortgagee</a:t>
          </a:r>
        </a:p>
      </dgm:t>
    </dgm:pt>
    <dgm:pt modelId="{C9A280D9-A2AE-44CF-8311-E7B64B6044C4}" type="parTrans" cxnId="{1C0F69D1-22F1-4B0F-B22B-23DD24F62008}">
      <dgm:prSet/>
      <dgm:spPr/>
      <dgm:t>
        <a:bodyPr/>
        <a:lstStyle/>
        <a:p>
          <a:endParaRPr lang="en-US"/>
        </a:p>
      </dgm:t>
    </dgm:pt>
    <dgm:pt modelId="{E1C601C1-298E-48DA-B724-3B8C3C2C22C8}" type="sibTrans" cxnId="{1C0F69D1-22F1-4B0F-B22B-23DD24F62008}">
      <dgm:prSet/>
      <dgm:spPr/>
      <dgm:t>
        <a:bodyPr/>
        <a:lstStyle/>
        <a:p>
          <a:endParaRPr lang="en-US"/>
        </a:p>
      </dgm:t>
    </dgm:pt>
    <dgm:pt modelId="{26854E60-5AF5-4438-87A9-5989F45CBDA5}">
      <dgm:prSet/>
      <dgm:spPr/>
      <dgm:t>
        <a:bodyPr/>
        <a:lstStyle/>
        <a:p>
          <a:r>
            <a:rPr lang="en-US" dirty="0"/>
            <a:t>Verification of Employment/Income(current income/check stub) 2 consecutive months</a:t>
          </a:r>
        </a:p>
      </dgm:t>
    </dgm:pt>
    <dgm:pt modelId="{5C5057A8-1EC6-4138-8BF5-D10565129C3D}" type="parTrans" cxnId="{25C4686A-1E53-49E3-BBBB-76B317DAE173}">
      <dgm:prSet/>
      <dgm:spPr/>
      <dgm:t>
        <a:bodyPr/>
        <a:lstStyle/>
        <a:p>
          <a:endParaRPr lang="en-US"/>
        </a:p>
      </dgm:t>
    </dgm:pt>
    <dgm:pt modelId="{01D1E3F2-9DD9-46D0-985B-AD6AC57A8D07}" type="sibTrans" cxnId="{25C4686A-1E53-49E3-BBBB-76B317DAE173}">
      <dgm:prSet/>
      <dgm:spPr/>
      <dgm:t>
        <a:bodyPr/>
        <a:lstStyle/>
        <a:p>
          <a:endParaRPr lang="en-US"/>
        </a:p>
      </dgm:t>
    </dgm:pt>
    <dgm:pt modelId="{2C404A67-9ECE-475E-B407-5F4C5F0D125C}">
      <dgm:prSet/>
      <dgm:spPr/>
      <dgm:t>
        <a:bodyPr/>
        <a:lstStyle/>
        <a:p>
          <a:r>
            <a:rPr lang="en-US" dirty="0"/>
            <a:t>Federal Tax returns with W-2’s for last two years (if applicable)</a:t>
          </a:r>
        </a:p>
      </dgm:t>
    </dgm:pt>
    <dgm:pt modelId="{3308096B-3D4E-4E6E-BD8C-0C17B2297A2E}" type="parTrans" cxnId="{FE4A6F13-92BB-4CCB-9FD9-38D890E03EF8}">
      <dgm:prSet/>
      <dgm:spPr/>
      <dgm:t>
        <a:bodyPr/>
        <a:lstStyle/>
        <a:p>
          <a:endParaRPr lang="en-US"/>
        </a:p>
      </dgm:t>
    </dgm:pt>
    <dgm:pt modelId="{1A815974-38B2-46FC-A2F0-B451D42CE213}" type="sibTrans" cxnId="{FE4A6F13-92BB-4CCB-9FD9-38D890E03EF8}">
      <dgm:prSet/>
      <dgm:spPr/>
      <dgm:t>
        <a:bodyPr/>
        <a:lstStyle/>
        <a:p>
          <a:endParaRPr lang="en-US"/>
        </a:p>
      </dgm:t>
    </dgm:pt>
    <dgm:pt modelId="{08D5BF94-95B8-44E8-BF72-0EB9C90C75A3}">
      <dgm:prSet/>
      <dgm:spPr/>
      <dgm:t>
        <a:bodyPr/>
        <a:lstStyle/>
        <a:p>
          <a:r>
            <a:rPr lang="en-US" dirty="0"/>
            <a:t>Real Estate Contract (executed copy)</a:t>
          </a:r>
        </a:p>
      </dgm:t>
    </dgm:pt>
    <dgm:pt modelId="{2563748D-5D81-49E2-891D-5E1CCE06A2E9}" type="parTrans" cxnId="{86089D66-32A1-4D5B-B6E6-D856C732C765}">
      <dgm:prSet/>
      <dgm:spPr/>
      <dgm:t>
        <a:bodyPr/>
        <a:lstStyle/>
        <a:p>
          <a:endParaRPr lang="en-US"/>
        </a:p>
      </dgm:t>
    </dgm:pt>
    <dgm:pt modelId="{EC17AEA7-4180-4AFC-86B0-A9ACEB5EB06A}" type="sibTrans" cxnId="{86089D66-32A1-4D5B-B6E6-D856C732C765}">
      <dgm:prSet/>
      <dgm:spPr/>
      <dgm:t>
        <a:bodyPr/>
        <a:lstStyle/>
        <a:p>
          <a:endParaRPr lang="en-US"/>
        </a:p>
      </dgm:t>
    </dgm:pt>
    <dgm:pt modelId="{53C21565-B5ED-478A-AB47-9D936609274A}">
      <dgm:prSet/>
      <dgm:spPr/>
      <dgm:t>
        <a:bodyPr/>
        <a:lstStyle/>
        <a:p>
          <a:r>
            <a:rPr lang="en-US" dirty="0"/>
            <a:t>Birth Certificate (if applicable)</a:t>
          </a:r>
        </a:p>
      </dgm:t>
    </dgm:pt>
    <dgm:pt modelId="{28E93FB5-24E8-4107-8C5C-EE9A6D5DBE77}" type="parTrans" cxnId="{DA4E4FE3-2188-40F8-B26F-AE2B9FD45C85}">
      <dgm:prSet/>
      <dgm:spPr/>
      <dgm:t>
        <a:bodyPr/>
        <a:lstStyle/>
        <a:p>
          <a:endParaRPr lang="en-US"/>
        </a:p>
      </dgm:t>
    </dgm:pt>
    <dgm:pt modelId="{5C1D6194-B6ED-4E8C-97B3-A07BEF79B03F}" type="sibTrans" cxnId="{DA4E4FE3-2188-40F8-B26F-AE2B9FD45C85}">
      <dgm:prSet/>
      <dgm:spPr/>
      <dgm:t>
        <a:bodyPr/>
        <a:lstStyle/>
        <a:p>
          <a:endParaRPr lang="en-US"/>
        </a:p>
      </dgm:t>
    </dgm:pt>
    <dgm:pt modelId="{AE038282-5710-430A-B35B-F3F9E2FDD844}">
      <dgm:prSet/>
      <dgm:spPr/>
      <dgm:t>
        <a:bodyPr/>
        <a:lstStyle/>
        <a:p>
          <a:r>
            <a:rPr lang="en-US" dirty="0"/>
            <a:t>Proof of Child support (if applicable)</a:t>
          </a:r>
        </a:p>
      </dgm:t>
    </dgm:pt>
    <dgm:pt modelId="{6B467A0F-46B4-4152-A117-F494430630F3}" type="parTrans" cxnId="{416EE52B-1428-4DDB-91A8-C418C24E142E}">
      <dgm:prSet/>
      <dgm:spPr/>
      <dgm:t>
        <a:bodyPr/>
        <a:lstStyle/>
        <a:p>
          <a:endParaRPr lang="en-US"/>
        </a:p>
      </dgm:t>
    </dgm:pt>
    <dgm:pt modelId="{6F208DE0-FC6C-426C-890B-98B794855712}" type="sibTrans" cxnId="{416EE52B-1428-4DDB-91A8-C418C24E142E}">
      <dgm:prSet/>
      <dgm:spPr/>
      <dgm:t>
        <a:bodyPr/>
        <a:lstStyle/>
        <a:p>
          <a:endParaRPr lang="en-US"/>
        </a:p>
      </dgm:t>
    </dgm:pt>
    <dgm:pt modelId="{284B64D1-C2A2-494D-A058-DB6F32CEA7C8}">
      <dgm:prSet/>
      <dgm:spPr/>
      <dgm:t>
        <a:bodyPr/>
        <a:lstStyle/>
        <a:p>
          <a:r>
            <a:rPr lang="en-US" dirty="0"/>
            <a:t>Appraisal</a:t>
          </a:r>
        </a:p>
      </dgm:t>
    </dgm:pt>
    <dgm:pt modelId="{3D998F02-83FD-4D05-9C18-0D44213688A4}" type="parTrans" cxnId="{0A9D8BFE-6322-461C-AC9F-048C205D0456}">
      <dgm:prSet/>
      <dgm:spPr/>
      <dgm:t>
        <a:bodyPr/>
        <a:lstStyle/>
        <a:p>
          <a:endParaRPr lang="en-US"/>
        </a:p>
      </dgm:t>
    </dgm:pt>
    <dgm:pt modelId="{D170A224-879D-4822-B744-A52F545A693A}" type="sibTrans" cxnId="{0A9D8BFE-6322-461C-AC9F-048C205D0456}">
      <dgm:prSet/>
      <dgm:spPr/>
      <dgm:t>
        <a:bodyPr/>
        <a:lstStyle/>
        <a:p>
          <a:endParaRPr lang="en-US"/>
        </a:p>
      </dgm:t>
    </dgm:pt>
    <dgm:pt modelId="{A56C1428-0240-4A69-89F3-23EF27F964A5}">
      <dgm:prSet/>
      <dgm:spPr/>
      <dgm:t>
        <a:bodyPr/>
        <a:lstStyle/>
        <a:p>
          <a:r>
            <a:rPr lang="en-US" dirty="0"/>
            <a:t>Homebuyer Counseling Certificate -HUD-approved</a:t>
          </a:r>
        </a:p>
      </dgm:t>
    </dgm:pt>
    <dgm:pt modelId="{403B109C-76F0-454D-878D-00AD65A4F865}" type="parTrans" cxnId="{BC4C0932-082C-46E4-B67F-33ED13AAB2EA}">
      <dgm:prSet/>
      <dgm:spPr/>
      <dgm:t>
        <a:bodyPr/>
        <a:lstStyle/>
        <a:p>
          <a:endParaRPr lang="en-US"/>
        </a:p>
      </dgm:t>
    </dgm:pt>
    <dgm:pt modelId="{32D2E2B7-080E-4E16-A2A2-CB504ED06C40}" type="sibTrans" cxnId="{BC4C0932-082C-46E4-B67F-33ED13AAB2EA}">
      <dgm:prSet/>
      <dgm:spPr/>
      <dgm:t>
        <a:bodyPr/>
        <a:lstStyle/>
        <a:p>
          <a:endParaRPr lang="en-US"/>
        </a:p>
      </dgm:t>
    </dgm:pt>
    <dgm:pt modelId="{EAE7FA20-1C8B-4F65-A2F7-37E1A29FFAB0}" type="pres">
      <dgm:prSet presAssocID="{1229D7DB-717C-437A-95BC-7537EF7C9DE5}" presName="diagram" presStyleCnt="0">
        <dgm:presLayoutVars>
          <dgm:dir/>
          <dgm:resizeHandles val="exact"/>
        </dgm:presLayoutVars>
      </dgm:prSet>
      <dgm:spPr/>
      <dgm:t>
        <a:bodyPr/>
        <a:lstStyle/>
        <a:p>
          <a:endParaRPr lang="en-US"/>
        </a:p>
      </dgm:t>
    </dgm:pt>
    <dgm:pt modelId="{89CFF391-54BC-4271-8D15-FC815AAD2983}" type="pres">
      <dgm:prSet presAssocID="{476784A1-FFC0-4AA7-BC0F-AB14C551E44F}" presName="node" presStyleLbl="node1" presStyleIdx="0" presStyleCnt="12">
        <dgm:presLayoutVars>
          <dgm:bulletEnabled val="1"/>
        </dgm:presLayoutVars>
      </dgm:prSet>
      <dgm:spPr/>
      <dgm:t>
        <a:bodyPr/>
        <a:lstStyle/>
        <a:p>
          <a:endParaRPr lang="en-US"/>
        </a:p>
      </dgm:t>
    </dgm:pt>
    <dgm:pt modelId="{4B9E6961-86C2-4F83-9C3B-7C4E3FB5EBDD}" type="pres">
      <dgm:prSet presAssocID="{66755C48-AC86-42EC-B354-DF687A7A34C7}" presName="sibTrans" presStyleCnt="0"/>
      <dgm:spPr/>
    </dgm:pt>
    <dgm:pt modelId="{FF458243-E79A-48A6-A8D0-FDE78FA9F6E6}" type="pres">
      <dgm:prSet presAssocID="{42A1FAC6-3EDE-4970-9447-DE360DD22D71}" presName="node" presStyleLbl="node1" presStyleIdx="1" presStyleCnt="12">
        <dgm:presLayoutVars>
          <dgm:bulletEnabled val="1"/>
        </dgm:presLayoutVars>
      </dgm:prSet>
      <dgm:spPr/>
      <dgm:t>
        <a:bodyPr/>
        <a:lstStyle/>
        <a:p>
          <a:endParaRPr lang="en-US"/>
        </a:p>
      </dgm:t>
    </dgm:pt>
    <dgm:pt modelId="{FF80496C-54E7-4952-8117-1DD7BA05EE41}" type="pres">
      <dgm:prSet presAssocID="{B37438E6-5082-42CD-91A2-C53DF4E353B4}" presName="sibTrans" presStyleCnt="0"/>
      <dgm:spPr/>
    </dgm:pt>
    <dgm:pt modelId="{09FFFF61-B7DC-438B-AFB4-7F7D50E8D31D}" type="pres">
      <dgm:prSet presAssocID="{F09623EE-1101-499A-A3EF-945A415EDC2F}" presName="node" presStyleLbl="node1" presStyleIdx="2" presStyleCnt="12">
        <dgm:presLayoutVars>
          <dgm:bulletEnabled val="1"/>
        </dgm:presLayoutVars>
      </dgm:prSet>
      <dgm:spPr/>
      <dgm:t>
        <a:bodyPr/>
        <a:lstStyle/>
        <a:p>
          <a:endParaRPr lang="en-US"/>
        </a:p>
      </dgm:t>
    </dgm:pt>
    <dgm:pt modelId="{1AA06C5B-CBE3-41E7-8DBA-BBB2F8290D41}" type="pres">
      <dgm:prSet presAssocID="{9DA62C26-D00D-4FA9-B1AA-FEF56DE41E71}" presName="sibTrans" presStyleCnt="0"/>
      <dgm:spPr/>
    </dgm:pt>
    <dgm:pt modelId="{1509B854-A367-4885-AD8C-6DC44DE03B11}" type="pres">
      <dgm:prSet presAssocID="{7B184761-57C2-46F7-B15D-0C58B4E681E6}" presName="node" presStyleLbl="node1" presStyleIdx="3" presStyleCnt="12">
        <dgm:presLayoutVars>
          <dgm:bulletEnabled val="1"/>
        </dgm:presLayoutVars>
      </dgm:prSet>
      <dgm:spPr/>
      <dgm:t>
        <a:bodyPr/>
        <a:lstStyle/>
        <a:p>
          <a:endParaRPr lang="en-US"/>
        </a:p>
      </dgm:t>
    </dgm:pt>
    <dgm:pt modelId="{57E8060A-2DA0-4E12-A91D-40ABB2D29FFD}" type="pres">
      <dgm:prSet presAssocID="{CDBF7233-3981-41EE-8216-1C820D68B79B}" presName="sibTrans" presStyleCnt="0"/>
      <dgm:spPr/>
    </dgm:pt>
    <dgm:pt modelId="{35D9A4AD-944D-487F-82D2-39E25C1487B9}" type="pres">
      <dgm:prSet presAssocID="{2C413182-41A8-4103-8DD9-C39F549CBCD2}" presName="node" presStyleLbl="node1" presStyleIdx="4" presStyleCnt="12">
        <dgm:presLayoutVars>
          <dgm:bulletEnabled val="1"/>
        </dgm:presLayoutVars>
      </dgm:prSet>
      <dgm:spPr/>
      <dgm:t>
        <a:bodyPr/>
        <a:lstStyle/>
        <a:p>
          <a:endParaRPr lang="en-US"/>
        </a:p>
      </dgm:t>
    </dgm:pt>
    <dgm:pt modelId="{98664166-AD66-4706-942A-A74BEE478109}" type="pres">
      <dgm:prSet presAssocID="{E1C601C1-298E-48DA-B724-3B8C3C2C22C8}" presName="sibTrans" presStyleCnt="0"/>
      <dgm:spPr/>
    </dgm:pt>
    <dgm:pt modelId="{2BE07299-D964-478F-9544-BA3AD89FC155}" type="pres">
      <dgm:prSet presAssocID="{26854E60-5AF5-4438-87A9-5989F45CBDA5}" presName="node" presStyleLbl="node1" presStyleIdx="5" presStyleCnt="12">
        <dgm:presLayoutVars>
          <dgm:bulletEnabled val="1"/>
        </dgm:presLayoutVars>
      </dgm:prSet>
      <dgm:spPr/>
      <dgm:t>
        <a:bodyPr/>
        <a:lstStyle/>
        <a:p>
          <a:endParaRPr lang="en-US"/>
        </a:p>
      </dgm:t>
    </dgm:pt>
    <dgm:pt modelId="{B9EE7115-BF81-4765-A40A-0ECAE5D2F1E5}" type="pres">
      <dgm:prSet presAssocID="{01D1E3F2-9DD9-46D0-985B-AD6AC57A8D07}" presName="sibTrans" presStyleCnt="0"/>
      <dgm:spPr/>
    </dgm:pt>
    <dgm:pt modelId="{65F367BB-5662-4976-8171-14885C9E606D}" type="pres">
      <dgm:prSet presAssocID="{2C404A67-9ECE-475E-B407-5F4C5F0D125C}" presName="node" presStyleLbl="node1" presStyleIdx="6" presStyleCnt="12">
        <dgm:presLayoutVars>
          <dgm:bulletEnabled val="1"/>
        </dgm:presLayoutVars>
      </dgm:prSet>
      <dgm:spPr/>
      <dgm:t>
        <a:bodyPr/>
        <a:lstStyle/>
        <a:p>
          <a:endParaRPr lang="en-US"/>
        </a:p>
      </dgm:t>
    </dgm:pt>
    <dgm:pt modelId="{B17133F4-20B0-4F0A-AE60-B489E8EFBEE3}" type="pres">
      <dgm:prSet presAssocID="{1A815974-38B2-46FC-A2F0-B451D42CE213}" presName="sibTrans" presStyleCnt="0"/>
      <dgm:spPr/>
    </dgm:pt>
    <dgm:pt modelId="{F4C30729-247E-4656-A0CA-BC8A7E04AB0E}" type="pres">
      <dgm:prSet presAssocID="{08D5BF94-95B8-44E8-BF72-0EB9C90C75A3}" presName="node" presStyleLbl="node1" presStyleIdx="7" presStyleCnt="12">
        <dgm:presLayoutVars>
          <dgm:bulletEnabled val="1"/>
        </dgm:presLayoutVars>
      </dgm:prSet>
      <dgm:spPr/>
      <dgm:t>
        <a:bodyPr/>
        <a:lstStyle/>
        <a:p>
          <a:endParaRPr lang="en-US"/>
        </a:p>
      </dgm:t>
    </dgm:pt>
    <dgm:pt modelId="{288424C2-158F-4B76-A7AA-13585EAD16B6}" type="pres">
      <dgm:prSet presAssocID="{EC17AEA7-4180-4AFC-86B0-A9ACEB5EB06A}" presName="sibTrans" presStyleCnt="0"/>
      <dgm:spPr/>
    </dgm:pt>
    <dgm:pt modelId="{DE52E315-75A4-4DE6-A8C1-5D470A191D02}" type="pres">
      <dgm:prSet presAssocID="{53C21565-B5ED-478A-AB47-9D936609274A}" presName="node" presStyleLbl="node1" presStyleIdx="8" presStyleCnt="12">
        <dgm:presLayoutVars>
          <dgm:bulletEnabled val="1"/>
        </dgm:presLayoutVars>
      </dgm:prSet>
      <dgm:spPr/>
      <dgm:t>
        <a:bodyPr/>
        <a:lstStyle/>
        <a:p>
          <a:endParaRPr lang="en-US"/>
        </a:p>
      </dgm:t>
    </dgm:pt>
    <dgm:pt modelId="{2E437991-4A8C-43C3-AD31-5E9BC511ABA9}" type="pres">
      <dgm:prSet presAssocID="{5C1D6194-B6ED-4E8C-97B3-A07BEF79B03F}" presName="sibTrans" presStyleCnt="0"/>
      <dgm:spPr/>
    </dgm:pt>
    <dgm:pt modelId="{F7760817-E9C0-4D4E-87C3-D54B47846ADB}" type="pres">
      <dgm:prSet presAssocID="{AE038282-5710-430A-B35B-F3F9E2FDD844}" presName="node" presStyleLbl="node1" presStyleIdx="9" presStyleCnt="12">
        <dgm:presLayoutVars>
          <dgm:bulletEnabled val="1"/>
        </dgm:presLayoutVars>
      </dgm:prSet>
      <dgm:spPr/>
      <dgm:t>
        <a:bodyPr/>
        <a:lstStyle/>
        <a:p>
          <a:endParaRPr lang="en-US"/>
        </a:p>
      </dgm:t>
    </dgm:pt>
    <dgm:pt modelId="{CBAB0D6F-39E1-46B1-AA84-994560EB1E45}" type="pres">
      <dgm:prSet presAssocID="{6F208DE0-FC6C-426C-890B-98B794855712}" presName="sibTrans" presStyleCnt="0"/>
      <dgm:spPr/>
    </dgm:pt>
    <dgm:pt modelId="{EC90F038-B0C9-4C42-8D59-C0DF705FFCEC}" type="pres">
      <dgm:prSet presAssocID="{284B64D1-C2A2-494D-A058-DB6F32CEA7C8}" presName="node" presStyleLbl="node1" presStyleIdx="10" presStyleCnt="12">
        <dgm:presLayoutVars>
          <dgm:bulletEnabled val="1"/>
        </dgm:presLayoutVars>
      </dgm:prSet>
      <dgm:spPr/>
      <dgm:t>
        <a:bodyPr/>
        <a:lstStyle/>
        <a:p>
          <a:endParaRPr lang="en-US"/>
        </a:p>
      </dgm:t>
    </dgm:pt>
    <dgm:pt modelId="{58FA6DBC-9DB8-4838-971A-1C6D5CD15820}" type="pres">
      <dgm:prSet presAssocID="{D170A224-879D-4822-B744-A52F545A693A}" presName="sibTrans" presStyleCnt="0"/>
      <dgm:spPr/>
    </dgm:pt>
    <dgm:pt modelId="{0F8ADFE0-9CCF-400E-A7EF-115A2B15E4F8}" type="pres">
      <dgm:prSet presAssocID="{A56C1428-0240-4A69-89F3-23EF27F964A5}" presName="node" presStyleLbl="node1" presStyleIdx="11" presStyleCnt="12">
        <dgm:presLayoutVars>
          <dgm:bulletEnabled val="1"/>
        </dgm:presLayoutVars>
      </dgm:prSet>
      <dgm:spPr/>
      <dgm:t>
        <a:bodyPr/>
        <a:lstStyle/>
        <a:p>
          <a:endParaRPr lang="en-US"/>
        </a:p>
      </dgm:t>
    </dgm:pt>
  </dgm:ptLst>
  <dgm:cxnLst>
    <dgm:cxn modelId="{32B74078-1553-4C1D-A791-5F82673B82DD}" type="presOf" srcId="{7B184761-57C2-46F7-B15D-0C58B4E681E6}" destId="{1509B854-A367-4885-AD8C-6DC44DE03B11}" srcOrd="0" destOrd="0" presId="urn:microsoft.com/office/officeart/2005/8/layout/default"/>
    <dgm:cxn modelId="{1C0F69D1-22F1-4B0F-B22B-23DD24F62008}" srcId="{1229D7DB-717C-437A-95BC-7537EF7C9DE5}" destId="{2C413182-41A8-4103-8DD9-C39F549CBCD2}" srcOrd="4" destOrd="0" parTransId="{C9A280D9-A2AE-44CF-8311-E7B64B6044C4}" sibTransId="{E1C601C1-298E-48DA-B724-3B8C3C2C22C8}"/>
    <dgm:cxn modelId="{416EE52B-1428-4DDB-91A8-C418C24E142E}" srcId="{1229D7DB-717C-437A-95BC-7537EF7C9DE5}" destId="{AE038282-5710-430A-B35B-F3F9E2FDD844}" srcOrd="9" destOrd="0" parTransId="{6B467A0F-46B4-4152-A117-F494430630F3}" sibTransId="{6F208DE0-FC6C-426C-890B-98B794855712}"/>
    <dgm:cxn modelId="{FAB599FA-DDCB-4533-A73A-7951460F0684}" type="presOf" srcId="{08D5BF94-95B8-44E8-BF72-0EB9C90C75A3}" destId="{F4C30729-247E-4656-A0CA-BC8A7E04AB0E}" srcOrd="0" destOrd="0" presId="urn:microsoft.com/office/officeart/2005/8/layout/default"/>
    <dgm:cxn modelId="{6FC223D4-A670-4DDA-80BF-D3FD667C72AA}" type="presOf" srcId="{1229D7DB-717C-437A-95BC-7537EF7C9DE5}" destId="{EAE7FA20-1C8B-4F65-A2F7-37E1A29FFAB0}" srcOrd="0" destOrd="0" presId="urn:microsoft.com/office/officeart/2005/8/layout/default"/>
    <dgm:cxn modelId="{6537EC17-88AC-435D-B80F-E86B60293E34}" type="presOf" srcId="{A56C1428-0240-4A69-89F3-23EF27F964A5}" destId="{0F8ADFE0-9CCF-400E-A7EF-115A2B15E4F8}" srcOrd="0" destOrd="0" presId="urn:microsoft.com/office/officeart/2005/8/layout/default"/>
    <dgm:cxn modelId="{FE4A6F13-92BB-4CCB-9FD9-38D890E03EF8}" srcId="{1229D7DB-717C-437A-95BC-7537EF7C9DE5}" destId="{2C404A67-9ECE-475E-B407-5F4C5F0D125C}" srcOrd="6" destOrd="0" parTransId="{3308096B-3D4E-4E6E-BD8C-0C17B2297A2E}" sibTransId="{1A815974-38B2-46FC-A2F0-B451D42CE213}"/>
    <dgm:cxn modelId="{21481FA6-9C05-4264-8A16-8A06870BC04A}" srcId="{1229D7DB-717C-437A-95BC-7537EF7C9DE5}" destId="{476784A1-FFC0-4AA7-BC0F-AB14C551E44F}" srcOrd="0" destOrd="0" parTransId="{22E91427-9F52-4AA8-9437-D49724D26B09}" sibTransId="{66755C48-AC86-42EC-B354-DF687A7A34C7}"/>
    <dgm:cxn modelId="{26A9EDAD-1AE2-4107-87B9-DD324DF76054}" type="presOf" srcId="{53C21565-B5ED-478A-AB47-9D936609274A}" destId="{DE52E315-75A4-4DE6-A8C1-5D470A191D02}" srcOrd="0" destOrd="0" presId="urn:microsoft.com/office/officeart/2005/8/layout/default"/>
    <dgm:cxn modelId="{0F07E284-809B-49A6-AEF9-FA641DC91680}" type="presOf" srcId="{AE038282-5710-430A-B35B-F3F9E2FDD844}" destId="{F7760817-E9C0-4D4E-87C3-D54B47846ADB}" srcOrd="0" destOrd="0" presId="urn:microsoft.com/office/officeart/2005/8/layout/default"/>
    <dgm:cxn modelId="{36BAD5A6-D5EF-4679-B54A-7E3CBECADAE6}" type="presOf" srcId="{F09623EE-1101-499A-A3EF-945A415EDC2F}" destId="{09FFFF61-B7DC-438B-AFB4-7F7D50E8D31D}" srcOrd="0" destOrd="0" presId="urn:microsoft.com/office/officeart/2005/8/layout/default"/>
    <dgm:cxn modelId="{86089D66-32A1-4D5B-B6E6-D856C732C765}" srcId="{1229D7DB-717C-437A-95BC-7537EF7C9DE5}" destId="{08D5BF94-95B8-44E8-BF72-0EB9C90C75A3}" srcOrd="7" destOrd="0" parTransId="{2563748D-5D81-49E2-891D-5E1CCE06A2E9}" sibTransId="{EC17AEA7-4180-4AFC-86B0-A9ACEB5EB06A}"/>
    <dgm:cxn modelId="{DA4E4FE3-2188-40F8-B26F-AE2B9FD45C85}" srcId="{1229D7DB-717C-437A-95BC-7537EF7C9DE5}" destId="{53C21565-B5ED-478A-AB47-9D936609274A}" srcOrd="8" destOrd="0" parTransId="{28E93FB5-24E8-4107-8C5C-EE9A6D5DBE77}" sibTransId="{5C1D6194-B6ED-4E8C-97B3-A07BEF79B03F}"/>
    <dgm:cxn modelId="{FD8F2ECF-655E-42CA-9401-24703BE3A781}" type="presOf" srcId="{42A1FAC6-3EDE-4970-9447-DE360DD22D71}" destId="{FF458243-E79A-48A6-A8D0-FDE78FA9F6E6}" srcOrd="0" destOrd="0" presId="urn:microsoft.com/office/officeart/2005/8/layout/default"/>
    <dgm:cxn modelId="{808D7F95-CDD2-4E40-A102-FCFEB3ECA0B2}" srcId="{1229D7DB-717C-437A-95BC-7537EF7C9DE5}" destId="{7B184761-57C2-46F7-B15D-0C58B4E681E6}" srcOrd="3" destOrd="0" parTransId="{20D3AF32-3A60-4D88-AA4F-1D36F95AE3ED}" sibTransId="{CDBF7233-3981-41EE-8216-1C820D68B79B}"/>
    <dgm:cxn modelId="{0A9D8BFE-6322-461C-AC9F-048C205D0456}" srcId="{1229D7DB-717C-437A-95BC-7537EF7C9DE5}" destId="{284B64D1-C2A2-494D-A058-DB6F32CEA7C8}" srcOrd="10" destOrd="0" parTransId="{3D998F02-83FD-4D05-9C18-0D44213688A4}" sibTransId="{D170A224-879D-4822-B744-A52F545A693A}"/>
    <dgm:cxn modelId="{BF76FBFF-1FD4-4F7C-9BC3-71A4A91D7476}" type="presOf" srcId="{284B64D1-C2A2-494D-A058-DB6F32CEA7C8}" destId="{EC90F038-B0C9-4C42-8D59-C0DF705FFCEC}" srcOrd="0" destOrd="0" presId="urn:microsoft.com/office/officeart/2005/8/layout/default"/>
    <dgm:cxn modelId="{85C8BCBD-C092-46A5-B9AF-9058930EFED3}" srcId="{1229D7DB-717C-437A-95BC-7537EF7C9DE5}" destId="{42A1FAC6-3EDE-4970-9447-DE360DD22D71}" srcOrd="1" destOrd="0" parTransId="{AC47D88F-8255-4AFA-AD5E-F150C37D513A}" sibTransId="{B37438E6-5082-42CD-91A2-C53DF4E353B4}"/>
    <dgm:cxn modelId="{F4920E36-382C-4CE2-8CB5-BC7018E34667}" type="presOf" srcId="{2C404A67-9ECE-475E-B407-5F4C5F0D125C}" destId="{65F367BB-5662-4976-8171-14885C9E606D}" srcOrd="0" destOrd="0" presId="urn:microsoft.com/office/officeart/2005/8/layout/default"/>
    <dgm:cxn modelId="{F6D3DCC0-E9D6-4E9D-B939-451370136786}" srcId="{1229D7DB-717C-437A-95BC-7537EF7C9DE5}" destId="{F09623EE-1101-499A-A3EF-945A415EDC2F}" srcOrd="2" destOrd="0" parTransId="{FB4BB529-0F96-4849-A7CE-0A0FF2012B3B}" sibTransId="{9DA62C26-D00D-4FA9-B1AA-FEF56DE41E71}"/>
    <dgm:cxn modelId="{E1344979-EA9D-460C-9666-DDD3F71D177D}" type="presOf" srcId="{476784A1-FFC0-4AA7-BC0F-AB14C551E44F}" destId="{89CFF391-54BC-4271-8D15-FC815AAD2983}" srcOrd="0" destOrd="0" presId="urn:microsoft.com/office/officeart/2005/8/layout/default"/>
    <dgm:cxn modelId="{5C83B955-CA57-471F-8804-64E5CD2C7DF2}" type="presOf" srcId="{2C413182-41A8-4103-8DD9-C39F549CBCD2}" destId="{35D9A4AD-944D-487F-82D2-39E25C1487B9}" srcOrd="0" destOrd="0" presId="urn:microsoft.com/office/officeart/2005/8/layout/default"/>
    <dgm:cxn modelId="{9C7563B9-9D6B-4EDC-946C-6D9EB9A94B53}" type="presOf" srcId="{26854E60-5AF5-4438-87A9-5989F45CBDA5}" destId="{2BE07299-D964-478F-9544-BA3AD89FC155}" srcOrd="0" destOrd="0" presId="urn:microsoft.com/office/officeart/2005/8/layout/default"/>
    <dgm:cxn modelId="{BC4C0932-082C-46E4-B67F-33ED13AAB2EA}" srcId="{1229D7DB-717C-437A-95BC-7537EF7C9DE5}" destId="{A56C1428-0240-4A69-89F3-23EF27F964A5}" srcOrd="11" destOrd="0" parTransId="{403B109C-76F0-454D-878D-00AD65A4F865}" sibTransId="{32D2E2B7-080E-4E16-A2A2-CB504ED06C40}"/>
    <dgm:cxn modelId="{25C4686A-1E53-49E3-BBBB-76B317DAE173}" srcId="{1229D7DB-717C-437A-95BC-7537EF7C9DE5}" destId="{26854E60-5AF5-4438-87A9-5989F45CBDA5}" srcOrd="5" destOrd="0" parTransId="{5C5057A8-1EC6-4138-8BF5-D10565129C3D}" sibTransId="{01D1E3F2-9DD9-46D0-985B-AD6AC57A8D07}"/>
    <dgm:cxn modelId="{E6DDEAF2-E9DE-4C0E-B8B1-62014D6E30A9}" type="presParOf" srcId="{EAE7FA20-1C8B-4F65-A2F7-37E1A29FFAB0}" destId="{89CFF391-54BC-4271-8D15-FC815AAD2983}" srcOrd="0" destOrd="0" presId="urn:microsoft.com/office/officeart/2005/8/layout/default"/>
    <dgm:cxn modelId="{5A9A4B39-447E-4C13-99BE-28B43E5CF079}" type="presParOf" srcId="{EAE7FA20-1C8B-4F65-A2F7-37E1A29FFAB0}" destId="{4B9E6961-86C2-4F83-9C3B-7C4E3FB5EBDD}" srcOrd="1" destOrd="0" presId="urn:microsoft.com/office/officeart/2005/8/layout/default"/>
    <dgm:cxn modelId="{14E349A2-C66A-4B77-9995-D56A57EC4D93}" type="presParOf" srcId="{EAE7FA20-1C8B-4F65-A2F7-37E1A29FFAB0}" destId="{FF458243-E79A-48A6-A8D0-FDE78FA9F6E6}" srcOrd="2" destOrd="0" presId="urn:microsoft.com/office/officeart/2005/8/layout/default"/>
    <dgm:cxn modelId="{69BA6584-5A2B-49F0-BBFA-56F2211B8A62}" type="presParOf" srcId="{EAE7FA20-1C8B-4F65-A2F7-37E1A29FFAB0}" destId="{FF80496C-54E7-4952-8117-1DD7BA05EE41}" srcOrd="3" destOrd="0" presId="urn:microsoft.com/office/officeart/2005/8/layout/default"/>
    <dgm:cxn modelId="{8ABFE35E-B5FA-4257-BA27-292C5DDAE0C9}" type="presParOf" srcId="{EAE7FA20-1C8B-4F65-A2F7-37E1A29FFAB0}" destId="{09FFFF61-B7DC-438B-AFB4-7F7D50E8D31D}" srcOrd="4" destOrd="0" presId="urn:microsoft.com/office/officeart/2005/8/layout/default"/>
    <dgm:cxn modelId="{9E076783-A596-45BB-9994-881A8D439A97}" type="presParOf" srcId="{EAE7FA20-1C8B-4F65-A2F7-37E1A29FFAB0}" destId="{1AA06C5B-CBE3-41E7-8DBA-BBB2F8290D41}" srcOrd="5" destOrd="0" presId="urn:microsoft.com/office/officeart/2005/8/layout/default"/>
    <dgm:cxn modelId="{692EEBB9-13E8-4959-B617-7E8E369B16F9}" type="presParOf" srcId="{EAE7FA20-1C8B-4F65-A2F7-37E1A29FFAB0}" destId="{1509B854-A367-4885-AD8C-6DC44DE03B11}" srcOrd="6" destOrd="0" presId="urn:microsoft.com/office/officeart/2005/8/layout/default"/>
    <dgm:cxn modelId="{6C59033A-587E-42A6-AE45-82C3B2ECA535}" type="presParOf" srcId="{EAE7FA20-1C8B-4F65-A2F7-37E1A29FFAB0}" destId="{57E8060A-2DA0-4E12-A91D-40ABB2D29FFD}" srcOrd="7" destOrd="0" presId="urn:microsoft.com/office/officeart/2005/8/layout/default"/>
    <dgm:cxn modelId="{651B8794-CAEA-45A2-9C7A-188DB7DAB77F}" type="presParOf" srcId="{EAE7FA20-1C8B-4F65-A2F7-37E1A29FFAB0}" destId="{35D9A4AD-944D-487F-82D2-39E25C1487B9}" srcOrd="8" destOrd="0" presId="urn:microsoft.com/office/officeart/2005/8/layout/default"/>
    <dgm:cxn modelId="{3616A71B-E8AD-4DE1-95D5-1DA1F69A20EC}" type="presParOf" srcId="{EAE7FA20-1C8B-4F65-A2F7-37E1A29FFAB0}" destId="{98664166-AD66-4706-942A-A74BEE478109}" srcOrd="9" destOrd="0" presId="urn:microsoft.com/office/officeart/2005/8/layout/default"/>
    <dgm:cxn modelId="{D4D5B7B1-E788-4571-B7FA-509056348803}" type="presParOf" srcId="{EAE7FA20-1C8B-4F65-A2F7-37E1A29FFAB0}" destId="{2BE07299-D964-478F-9544-BA3AD89FC155}" srcOrd="10" destOrd="0" presId="urn:microsoft.com/office/officeart/2005/8/layout/default"/>
    <dgm:cxn modelId="{18AF2E13-9884-4EC3-BAEE-65F8DFEA227E}" type="presParOf" srcId="{EAE7FA20-1C8B-4F65-A2F7-37E1A29FFAB0}" destId="{B9EE7115-BF81-4765-A40A-0ECAE5D2F1E5}" srcOrd="11" destOrd="0" presId="urn:microsoft.com/office/officeart/2005/8/layout/default"/>
    <dgm:cxn modelId="{2194FDC3-3060-4CB2-83A7-67BD241B32B0}" type="presParOf" srcId="{EAE7FA20-1C8B-4F65-A2F7-37E1A29FFAB0}" destId="{65F367BB-5662-4976-8171-14885C9E606D}" srcOrd="12" destOrd="0" presId="urn:microsoft.com/office/officeart/2005/8/layout/default"/>
    <dgm:cxn modelId="{27BD3ECA-C06A-4B7E-9326-6FBFFE754286}" type="presParOf" srcId="{EAE7FA20-1C8B-4F65-A2F7-37E1A29FFAB0}" destId="{B17133F4-20B0-4F0A-AE60-B489E8EFBEE3}" srcOrd="13" destOrd="0" presId="urn:microsoft.com/office/officeart/2005/8/layout/default"/>
    <dgm:cxn modelId="{C0B076AD-4006-4D15-9DD5-B6406B42E580}" type="presParOf" srcId="{EAE7FA20-1C8B-4F65-A2F7-37E1A29FFAB0}" destId="{F4C30729-247E-4656-A0CA-BC8A7E04AB0E}" srcOrd="14" destOrd="0" presId="urn:microsoft.com/office/officeart/2005/8/layout/default"/>
    <dgm:cxn modelId="{76B1D8F8-FD28-40D2-BC7D-886E739C904E}" type="presParOf" srcId="{EAE7FA20-1C8B-4F65-A2F7-37E1A29FFAB0}" destId="{288424C2-158F-4B76-A7AA-13585EAD16B6}" srcOrd="15" destOrd="0" presId="urn:microsoft.com/office/officeart/2005/8/layout/default"/>
    <dgm:cxn modelId="{6B69367D-8111-4DD8-8E51-EFA6CB77E1F4}" type="presParOf" srcId="{EAE7FA20-1C8B-4F65-A2F7-37E1A29FFAB0}" destId="{DE52E315-75A4-4DE6-A8C1-5D470A191D02}" srcOrd="16" destOrd="0" presId="urn:microsoft.com/office/officeart/2005/8/layout/default"/>
    <dgm:cxn modelId="{F007DBFB-026C-4FCF-B73C-1307EC65BA1B}" type="presParOf" srcId="{EAE7FA20-1C8B-4F65-A2F7-37E1A29FFAB0}" destId="{2E437991-4A8C-43C3-AD31-5E9BC511ABA9}" srcOrd="17" destOrd="0" presId="urn:microsoft.com/office/officeart/2005/8/layout/default"/>
    <dgm:cxn modelId="{F6C9F878-18AF-4EB9-A130-A35B5D5869C8}" type="presParOf" srcId="{EAE7FA20-1C8B-4F65-A2F7-37E1A29FFAB0}" destId="{F7760817-E9C0-4D4E-87C3-D54B47846ADB}" srcOrd="18" destOrd="0" presId="urn:microsoft.com/office/officeart/2005/8/layout/default"/>
    <dgm:cxn modelId="{D31A5378-CAB2-4BEF-8AE3-FF85F2EE0148}" type="presParOf" srcId="{EAE7FA20-1C8B-4F65-A2F7-37E1A29FFAB0}" destId="{CBAB0D6F-39E1-46B1-AA84-994560EB1E45}" srcOrd="19" destOrd="0" presId="urn:microsoft.com/office/officeart/2005/8/layout/default"/>
    <dgm:cxn modelId="{E7018107-6261-4599-A1E5-162D86E31B19}" type="presParOf" srcId="{EAE7FA20-1C8B-4F65-A2F7-37E1A29FFAB0}" destId="{EC90F038-B0C9-4C42-8D59-C0DF705FFCEC}" srcOrd="20" destOrd="0" presId="urn:microsoft.com/office/officeart/2005/8/layout/default"/>
    <dgm:cxn modelId="{897BED38-294A-4749-9E5A-22DDD09FEA08}" type="presParOf" srcId="{EAE7FA20-1C8B-4F65-A2F7-37E1A29FFAB0}" destId="{58FA6DBC-9DB8-4838-971A-1C6D5CD15820}" srcOrd="21" destOrd="0" presId="urn:microsoft.com/office/officeart/2005/8/layout/default"/>
    <dgm:cxn modelId="{C96867D7-107F-4472-990F-B32802FB7166}" type="presParOf" srcId="{EAE7FA20-1C8B-4F65-A2F7-37E1A29FFAB0}" destId="{0F8ADFE0-9CCF-400E-A7EF-115A2B15E4F8}" srcOrd="2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7302D-232E-4925-8214-4EE5F1941B69}">
      <dsp:nvSpPr>
        <dsp:cNvPr id="0" name=""/>
        <dsp:cNvSpPr/>
      </dsp:nvSpPr>
      <dsp:spPr>
        <a:xfrm>
          <a:off x="0" y="0"/>
          <a:ext cx="5114776"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FB3E86-58FD-467A-B7B5-5800DEF18FF7}">
      <dsp:nvSpPr>
        <dsp:cNvPr id="0" name=""/>
        <dsp:cNvSpPr/>
      </dsp:nvSpPr>
      <dsp:spPr>
        <a:xfrm>
          <a:off x="0" y="0"/>
          <a:ext cx="1022955" cy="388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Developers Must</a:t>
          </a:r>
        </a:p>
      </dsp:txBody>
      <dsp:txXfrm>
        <a:off x="0" y="0"/>
        <a:ext cx="1022955" cy="3880773"/>
      </dsp:txXfrm>
    </dsp:sp>
    <dsp:sp modelId="{EA272770-144C-4C16-AB80-81A37CD4302B}">
      <dsp:nvSpPr>
        <dsp:cNvPr id="0" name=""/>
        <dsp:cNvSpPr/>
      </dsp:nvSpPr>
      <dsp:spPr>
        <a:xfrm>
          <a:off x="1099676" y="30555"/>
          <a:ext cx="4015099" cy="61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Have Bid Bond</a:t>
          </a:r>
        </a:p>
      </dsp:txBody>
      <dsp:txXfrm>
        <a:off x="1099676" y="30555"/>
        <a:ext cx="4015099" cy="611108"/>
      </dsp:txXfrm>
    </dsp:sp>
    <dsp:sp modelId="{F3D9F3C4-8C2B-4A6E-BDC8-D128DBA46A58}">
      <dsp:nvSpPr>
        <dsp:cNvPr id="0" name=""/>
        <dsp:cNvSpPr/>
      </dsp:nvSpPr>
      <dsp:spPr>
        <a:xfrm>
          <a:off x="1022955" y="641663"/>
          <a:ext cx="409182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7386E0-6803-4FF9-8B10-CF89D393DF74}">
      <dsp:nvSpPr>
        <dsp:cNvPr id="0" name=""/>
        <dsp:cNvSpPr/>
      </dsp:nvSpPr>
      <dsp:spPr>
        <a:xfrm>
          <a:off x="1099676" y="672218"/>
          <a:ext cx="4015099" cy="61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State Contractors License</a:t>
          </a:r>
        </a:p>
      </dsp:txBody>
      <dsp:txXfrm>
        <a:off x="1099676" y="672218"/>
        <a:ext cx="4015099" cy="611108"/>
      </dsp:txXfrm>
    </dsp:sp>
    <dsp:sp modelId="{87EBF763-3551-42B8-A794-DECFF1AE462F}">
      <dsp:nvSpPr>
        <dsp:cNvPr id="0" name=""/>
        <dsp:cNvSpPr/>
      </dsp:nvSpPr>
      <dsp:spPr>
        <a:xfrm>
          <a:off x="1022955" y="1283326"/>
          <a:ext cx="409182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94CC2B-2EBD-44E4-AD7A-12D6E6998970}">
      <dsp:nvSpPr>
        <dsp:cNvPr id="0" name=""/>
        <dsp:cNvSpPr/>
      </dsp:nvSpPr>
      <dsp:spPr>
        <a:xfrm>
          <a:off x="1099676" y="1313882"/>
          <a:ext cx="4015099" cy="61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Not be disbarred (SAM.GOV)</a:t>
          </a:r>
        </a:p>
      </dsp:txBody>
      <dsp:txXfrm>
        <a:off x="1099676" y="1313882"/>
        <a:ext cx="4015099" cy="611108"/>
      </dsp:txXfrm>
    </dsp:sp>
    <dsp:sp modelId="{535AAD52-55E8-4D0B-BC3D-2B35C7214F16}">
      <dsp:nvSpPr>
        <dsp:cNvPr id="0" name=""/>
        <dsp:cNvSpPr/>
      </dsp:nvSpPr>
      <dsp:spPr>
        <a:xfrm>
          <a:off x="1022955" y="1924990"/>
          <a:ext cx="409182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E15331-27B7-43C6-92EC-D724AE9FB0DB}">
      <dsp:nvSpPr>
        <dsp:cNvPr id="0" name=""/>
        <dsp:cNvSpPr/>
      </dsp:nvSpPr>
      <dsp:spPr>
        <a:xfrm>
          <a:off x="1099676" y="1955545"/>
          <a:ext cx="4015099" cy="61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1 Year general warranty</a:t>
          </a:r>
        </a:p>
      </dsp:txBody>
      <dsp:txXfrm>
        <a:off x="1099676" y="1955545"/>
        <a:ext cx="4015099" cy="611108"/>
      </dsp:txXfrm>
    </dsp:sp>
    <dsp:sp modelId="{80925C4B-2F0E-4256-A6D4-FD162956F63A}">
      <dsp:nvSpPr>
        <dsp:cNvPr id="0" name=""/>
        <dsp:cNvSpPr/>
      </dsp:nvSpPr>
      <dsp:spPr>
        <a:xfrm>
          <a:off x="1022955" y="2566653"/>
          <a:ext cx="409182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01E198-2ED8-4564-B0BA-159195859ECD}">
      <dsp:nvSpPr>
        <dsp:cNvPr id="0" name=""/>
        <dsp:cNvSpPr/>
      </dsp:nvSpPr>
      <dsp:spPr>
        <a:xfrm>
          <a:off x="1099676" y="2597209"/>
          <a:ext cx="4015099" cy="61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5 Year roofing warranty</a:t>
          </a:r>
        </a:p>
      </dsp:txBody>
      <dsp:txXfrm>
        <a:off x="1099676" y="2597209"/>
        <a:ext cx="4015099" cy="611108"/>
      </dsp:txXfrm>
    </dsp:sp>
    <dsp:sp modelId="{68ACFBE9-9964-4871-805E-46A44CADC3A5}">
      <dsp:nvSpPr>
        <dsp:cNvPr id="0" name=""/>
        <dsp:cNvSpPr/>
      </dsp:nvSpPr>
      <dsp:spPr>
        <a:xfrm>
          <a:off x="1022955" y="3208317"/>
          <a:ext cx="409182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388DAA-93CB-4EFB-BF63-8BB1DA1553C6}">
      <dsp:nvSpPr>
        <dsp:cNvPr id="0" name=""/>
        <dsp:cNvSpPr/>
      </dsp:nvSpPr>
      <dsp:spPr>
        <a:xfrm>
          <a:off x="1099676" y="3238872"/>
          <a:ext cx="4015099" cy="61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a:t>Return proceeds to City as Program Income</a:t>
          </a:r>
        </a:p>
      </dsp:txBody>
      <dsp:txXfrm>
        <a:off x="1099676" y="3238872"/>
        <a:ext cx="4015099" cy="611108"/>
      </dsp:txXfrm>
    </dsp:sp>
    <dsp:sp modelId="{6388EC41-7CD9-482E-845A-A20BF0BA342A}">
      <dsp:nvSpPr>
        <dsp:cNvPr id="0" name=""/>
        <dsp:cNvSpPr/>
      </dsp:nvSpPr>
      <dsp:spPr>
        <a:xfrm>
          <a:off x="1022955" y="3849980"/>
          <a:ext cx="4091820"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0E7E0-9F6A-42C0-8685-9CB5399C1D91}">
      <dsp:nvSpPr>
        <dsp:cNvPr id="0" name=""/>
        <dsp:cNvSpPr/>
      </dsp:nvSpPr>
      <dsp:spPr>
        <a:xfrm>
          <a:off x="0" y="8008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Respond to Request for Proposals (RFP)</a:t>
          </a:r>
        </a:p>
      </dsp:txBody>
      <dsp:txXfrm>
        <a:off x="14850" y="94936"/>
        <a:ext cx="5085076" cy="274500"/>
      </dsp:txXfrm>
    </dsp:sp>
    <dsp:sp modelId="{B69699C0-A5BA-4AB2-979F-56DD1DE03072}">
      <dsp:nvSpPr>
        <dsp:cNvPr id="0" name=""/>
        <dsp:cNvSpPr/>
      </dsp:nvSpPr>
      <dsp:spPr>
        <a:xfrm>
          <a:off x="0" y="42172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Have Bid Bond</a:t>
          </a:r>
        </a:p>
      </dsp:txBody>
      <dsp:txXfrm>
        <a:off x="14850" y="436576"/>
        <a:ext cx="5085076" cy="274500"/>
      </dsp:txXfrm>
    </dsp:sp>
    <dsp:sp modelId="{B024A739-1A23-4EBE-B575-25332229392A}">
      <dsp:nvSpPr>
        <dsp:cNvPr id="0" name=""/>
        <dsp:cNvSpPr/>
      </dsp:nvSpPr>
      <dsp:spPr>
        <a:xfrm>
          <a:off x="0" y="76336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State Contractors License</a:t>
          </a:r>
        </a:p>
      </dsp:txBody>
      <dsp:txXfrm>
        <a:off x="14850" y="778216"/>
        <a:ext cx="5085076" cy="274500"/>
      </dsp:txXfrm>
    </dsp:sp>
    <dsp:sp modelId="{77B9950D-1B4B-4A10-AAB5-2FEBC28E1BDD}">
      <dsp:nvSpPr>
        <dsp:cNvPr id="0" name=""/>
        <dsp:cNvSpPr/>
      </dsp:nvSpPr>
      <dsp:spPr>
        <a:xfrm>
          <a:off x="0" y="110500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Not be disbarred (SAM.GOV)</a:t>
          </a:r>
        </a:p>
      </dsp:txBody>
      <dsp:txXfrm>
        <a:off x="14850" y="1119856"/>
        <a:ext cx="5085076" cy="274500"/>
      </dsp:txXfrm>
    </dsp:sp>
    <dsp:sp modelId="{81E26D3C-500D-4E2D-8C8E-AA93992791FE}">
      <dsp:nvSpPr>
        <dsp:cNvPr id="0" name=""/>
        <dsp:cNvSpPr/>
      </dsp:nvSpPr>
      <dsp:spPr>
        <a:xfrm>
          <a:off x="0" y="144664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1 Year general warranty</a:t>
          </a:r>
        </a:p>
      </dsp:txBody>
      <dsp:txXfrm>
        <a:off x="14850" y="1461496"/>
        <a:ext cx="5085076" cy="274500"/>
      </dsp:txXfrm>
    </dsp:sp>
    <dsp:sp modelId="{505CA10E-D642-4FB2-BB58-5BCC6ECD30BB}">
      <dsp:nvSpPr>
        <dsp:cNvPr id="0" name=""/>
        <dsp:cNvSpPr/>
      </dsp:nvSpPr>
      <dsp:spPr>
        <a:xfrm>
          <a:off x="0" y="178828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5 Year roofing warranty</a:t>
          </a:r>
        </a:p>
      </dsp:txBody>
      <dsp:txXfrm>
        <a:off x="14850" y="1803136"/>
        <a:ext cx="5085076" cy="274500"/>
      </dsp:txXfrm>
    </dsp:sp>
    <dsp:sp modelId="{008C6808-EA65-4A98-A2F3-85872CA056B7}">
      <dsp:nvSpPr>
        <dsp:cNvPr id="0" name=""/>
        <dsp:cNvSpPr/>
      </dsp:nvSpPr>
      <dsp:spPr>
        <a:xfrm>
          <a:off x="0" y="212992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Written Agreement </a:t>
          </a:r>
        </a:p>
      </dsp:txBody>
      <dsp:txXfrm>
        <a:off x="14850" y="2144776"/>
        <a:ext cx="5085076" cy="274500"/>
      </dsp:txXfrm>
    </dsp:sp>
    <dsp:sp modelId="{7E6AF5C3-6CA4-47C2-9F8E-A0253FD2DE68}">
      <dsp:nvSpPr>
        <dsp:cNvPr id="0" name=""/>
        <dsp:cNvSpPr/>
      </dsp:nvSpPr>
      <dsp:spPr>
        <a:xfrm>
          <a:off x="0" y="247156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Developers fee not to exceed 7.5-10% of project costs</a:t>
          </a:r>
        </a:p>
      </dsp:txBody>
      <dsp:txXfrm>
        <a:off x="14850" y="2486416"/>
        <a:ext cx="5085076" cy="274500"/>
      </dsp:txXfrm>
    </dsp:sp>
    <dsp:sp modelId="{9FCF2AD2-CF01-42BC-BAB4-10C0D5539856}">
      <dsp:nvSpPr>
        <dsp:cNvPr id="0" name=""/>
        <dsp:cNvSpPr/>
      </dsp:nvSpPr>
      <dsp:spPr>
        <a:xfrm>
          <a:off x="0" y="281320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100% of funds expended within 1 year</a:t>
          </a:r>
        </a:p>
      </dsp:txBody>
      <dsp:txXfrm>
        <a:off x="14850" y="2828056"/>
        <a:ext cx="5085076" cy="274500"/>
      </dsp:txXfrm>
    </dsp:sp>
    <dsp:sp modelId="{99B78422-943F-4596-840C-D1883A77E0C1}">
      <dsp:nvSpPr>
        <dsp:cNvPr id="0" name=""/>
        <dsp:cNvSpPr/>
      </dsp:nvSpPr>
      <dsp:spPr>
        <a:xfrm>
          <a:off x="0" y="315484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Sell home within 6 months of completion </a:t>
          </a:r>
        </a:p>
      </dsp:txBody>
      <dsp:txXfrm>
        <a:off x="14850" y="3169696"/>
        <a:ext cx="5085076" cy="274500"/>
      </dsp:txXfrm>
    </dsp:sp>
    <dsp:sp modelId="{89F88EB7-F00D-4686-A56E-00861F1E79EA}">
      <dsp:nvSpPr>
        <dsp:cNvPr id="0" name=""/>
        <dsp:cNvSpPr/>
      </dsp:nvSpPr>
      <dsp:spPr>
        <a:xfrm>
          <a:off x="0" y="3496486"/>
          <a:ext cx="5114776" cy="304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Return proceeds to City as Program Income</a:t>
          </a:r>
        </a:p>
      </dsp:txBody>
      <dsp:txXfrm>
        <a:off x="14850" y="3511336"/>
        <a:ext cx="5085076" cy="274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10FD6E-0D5F-4D43-9579-5CDF38005F7F}" type="datetimeFigureOut">
              <a:rPr lang="en-US" smtClean="0"/>
              <a:t>2/4/2026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8E545B7-6F5A-4814-9820-2C919E00AC3C}" type="slidenum">
              <a:rPr lang="en-US" smtClean="0"/>
              <a:t>‹#›</a:t>
            </a:fld>
            <a:endParaRPr lang="en-US" dirty="0"/>
          </a:p>
        </p:txBody>
      </p:sp>
    </p:spTree>
    <p:extLst>
      <p:ext uri="{BB962C8B-B14F-4D97-AF65-F5344CB8AC3E}">
        <p14:creationId xmlns:p14="http://schemas.microsoft.com/office/powerpoint/2010/main" val="26225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545B7-6F5A-4814-9820-2C919E00AC3C}" type="slidenum">
              <a:rPr lang="en-US" smtClean="0"/>
              <a:t>1</a:t>
            </a:fld>
            <a:endParaRPr lang="en-US" dirty="0"/>
          </a:p>
        </p:txBody>
      </p:sp>
    </p:spTree>
    <p:extLst>
      <p:ext uri="{BB962C8B-B14F-4D97-AF65-F5344CB8AC3E}">
        <p14:creationId xmlns:p14="http://schemas.microsoft.com/office/powerpoint/2010/main" val="401796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10972A-F43D-440F-B655-2CE2077D2E37}"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21915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1DB8ED-F870-4761-96DC-5BB37F7DE016}"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9705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DE0A0-D981-4AEA-B61F-3F84FDEFBB9C}"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94678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E7284-E45E-4E6C-B923-F19B8075B515}"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26018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C27F57-00E3-4C3A-9B96-F574E86F64DE}"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8583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D0F73E-1013-4595-BDD5-6A6BA34D5738}"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889973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8B787B-7FD3-46B9-957F-70CD3AC09695}"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253283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DE8A3-8369-40F0-8A92-56BFF45B930D}"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26384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F3664-DAE3-449A-B7FC-4E12D61CE25A}"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21957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A72B30-F2BA-41B1-A7BF-952AFE143A41}" type="datetime1">
              <a:rPr lang="en-US" smtClean="0"/>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70986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56B2B7-4A4C-4664-8A6F-2E97D83841D9}" type="datetime1">
              <a:rPr lang="en-US" smtClean="0"/>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91361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F51D5A-29EC-4D90-BD0E-986AEB55E18D}" type="datetime1">
              <a:rPr lang="en-US" smtClean="0"/>
              <a:t>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17254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C07A4C-D64F-41DB-B8D3-53F065B9E966}" type="datetime1">
              <a:rPr lang="en-US" smtClean="0"/>
              <a:t>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330001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84D8A-C036-477F-8B45-A712A1BE2247}" type="datetime1">
              <a:rPr lang="en-US" smtClean="0"/>
              <a:t>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173230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390982-C384-46F5-899A-4661FA58925E}" type="datetime1">
              <a:rPr lang="en-US" smtClean="0"/>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dirty="0"/>
          </a:p>
        </p:txBody>
      </p:sp>
    </p:spTree>
    <p:extLst>
      <p:ext uri="{BB962C8B-B14F-4D97-AF65-F5344CB8AC3E}">
        <p14:creationId xmlns:p14="http://schemas.microsoft.com/office/powerpoint/2010/main" val="21382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8FB2B-0834-4E69-81CF-5D187DC0C246}" type="slidenum">
              <a:rPr lang="en-US" smtClean="0"/>
              <a:t>‹#›</a:t>
            </a:fld>
            <a:endParaRPr lang="en-US" dirty="0"/>
          </a:p>
        </p:txBody>
      </p:sp>
      <p:sp>
        <p:nvSpPr>
          <p:cNvPr id="5" name="Date Placeholder 4"/>
          <p:cNvSpPr>
            <a:spLocks noGrp="1"/>
          </p:cNvSpPr>
          <p:nvPr>
            <p:ph type="dt" sz="half" idx="10"/>
          </p:nvPr>
        </p:nvSpPr>
        <p:spPr/>
        <p:txBody>
          <a:bodyPr/>
          <a:lstStyle/>
          <a:p>
            <a:fld id="{E8A53C0E-6483-4D35-BAD6-7A2BF6734103}" type="datetime1">
              <a:rPr lang="en-US" smtClean="0"/>
              <a:t>2/4/2026</a:t>
            </a:fld>
            <a:endParaRPr lang="en-US" dirty="0"/>
          </a:p>
        </p:txBody>
      </p:sp>
    </p:spTree>
    <p:extLst>
      <p:ext uri="{BB962C8B-B14F-4D97-AF65-F5344CB8AC3E}">
        <p14:creationId xmlns:p14="http://schemas.microsoft.com/office/powerpoint/2010/main" val="4183483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8420BD-0994-4D37-AC7B-698BBB399BDE}" type="datetime1">
              <a:rPr lang="en-US" smtClean="0"/>
              <a:t>2/4/2026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CF8FB2B-0834-4E69-81CF-5D187DC0C246}" type="slidenum">
              <a:rPr lang="en-US" smtClean="0"/>
              <a:t>‹#›</a:t>
            </a:fld>
            <a:endParaRPr lang="en-US" dirty="0"/>
          </a:p>
        </p:txBody>
      </p:sp>
    </p:spTree>
    <p:extLst>
      <p:ext uri="{BB962C8B-B14F-4D97-AF65-F5344CB8AC3E}">
        <p14:creationId xmlns:p14="http://schemas.microsoft.com/office/powerpoint/2010/main" val="36552432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2.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8.png"/><Relationship Id="rId7" Type="http://schemas.openxmlformats.org/officeDocument/2006/relationships/diagramQuickStyle" Target="../diagrams/quickStyle3.xml"/><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8.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diagramColors" Target="../diagrams/colors1.xml"/><Relationship Id="rId5" Type="http://schemas.openxmlformats.org/officeDocument/2006/relationships/image" Target="../media/image16.png"/><Relationship Id="rId10" Type="http://schemas.openxmlformats.org/officeDocument/2006/relationships/diagramQuickStyle" Target="../diagrams/quickStyle1.xml"/><Relationship Id="rId4" Type="http://schemas.openxmlformats.org/officeDocument/2006/relationships/image" Target="../media/image15.png"/><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70F06BC4-8A1B-9640-1E5A-5751836798FE}"/>
              </a:ext>
            </a:extLst>
          </p:cNvPr>
          <p:cNvSpPr>
            <a:spLocks noGrp="1"/>
          </p:cNvSpPr>
          <p:nvPr>
            <p:ph type="ctrTitle"/>
          </p:nvPr>
        </p:nvSpPr>
        <p:spPr>
          <a:xfrm>
            <a:off x="617721" y="1471057"/>
            <a:ext cx="9586946" cy="1604990"/>
          </a:xfrm>
        </p:spPr>
        <p:txBody>
          <a:bodyPr>
            <a:normAutofit/>
          </a:bodyPr>
          <a:lstStyle/>
          <a:p>
            <a:pPr algn="l">
              <a:lnSpc>
                <a:spcPct val="90000"/>
              </a:lnSpc>
            </a:pPr>
            <a:r>
              <a:rPr lang="en-US" sz="4600" dirty="0" smtClean="0"/>
              <a:t>USING HOME FOR SINGLE FAMILY HOME OWNERSHIP</a:t>
            </a:r>
            <a:endParaRPr lang="en-US" sz="4600" dirty="0"/>
          </a:p>
        </p:txBody>
      </p:sp>
      <p:pic>
        <p:nvPicPr>
          <p:cNvPr id="5" name="Picture 4" descr="Logo&#10;&#10;Description automatically generated">
            <a:extLst>
              <a:ext uri="{FF2B5EF4-FFF2-40B4-BE49-F238E27FC236}">
                <a16:creationId xmlns="" xmlns:a16="http://schemas.microsoft.com/office/drawing/2014/main" id="{8718ABF8-07F5-4CCF-5E32-0D5567128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18" y="3444969"/>
            <a:ext cx="3765692" cy="1421549"/>
          </a:xfrm>
          <a:prstGeom prst="rect">
            <a:avLst/>
          </a:prstGeom>
        </p:spPr>
      </p:pic>
      <p:pic>
        <p:nvPicPr>
          <p:cNvPr id="4" name="Picture 3" descr="A logo for a company&#10;&#10;Description automatically generated">
            <a:extLst>
              <a:ext uri="{FF2B5EF4-FFF2-40B4-BE49-F238E27FC236}">
                <a16:creationId xmlns="" xmlns:a16="http://schemas.microsoft.com/office/drawing/2014/main" id="{75CB4BAC-AF9E-AFEB-A25A-AC8639921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721" y="5756556"/>
            <a:ext cx="1698968" cy="788578"/>
          </a:xfrm>
          <a:prstGeom prst="rect">
            <a:avLst/>
          </a:prstGeom>
        </p:spPr>
      </p:pic>
      <p:sp>
        <p:nvSpPr>
          <p:cNvPr id="3" name="AutoShape 2" descr="https://gbc-powerpoint.officeapps.live.com/pods/GetClipboardImage.ashx?Id=07a26d12-52ed-4dd7-b6d0-f8d5d7c7793f&amp;DC=GB4&amp;pkey=2848a9e6-6b03-48aa-81d8-ab4ce82c466f&amp;wdwaccluster=GB4"/>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5631007" y="4551365"/>
            <a:ext cx="3825093" cy="923330"/>
          </a:xfrm>
          <a:prstGeom prst="rect">
            <a:avLst/>
          </a:prstGeom>
        </p:spPr>
        <p:txBody>
          <a:bodyPr wrap="square">
            <a:spAutoFit/>
          </a:bodyPr>
          <a:lstStyle/>
          <a:p>
            <a:r>
              <a:rPr lang="en-US" dirty="0">
                <a:solidFill>
                  <a:srgbClr val="236292"/>
                </a:solidFill>
                <a:latin typeface="Montserrat"/>
              </a:rPr>
              <a:t>Kevin Howard | </a:t>
            </a:r>
            <a:r>
              <a:rPr lang="en-US" dirty="0" smtClean="0">
                <a:solidFill>
                  <a:srgbClr val="236292"/>
                </a:solidFill>
                <a:latin typeface="Montserrat"/>
              </a:rPr>
              <a:t>Director</a:t>
            </a:r>
          </a:p>
          <a:p>
            <a:r>
              <a:rPr lang="en-US" dirty="0" smtClean="0">
                <a:solidFill>
                  <a:srgbClr val="236292"/>
                </a:solidFill>
                <a:latin typeface="Montserrat"/>
              </a:rPr>
              <a:t>Email </a:t>
            </a:r>
            <a:r>
              <a:rPr lang="en-US" dirty="0">
                <a:solidFill>
                  <a:srgbClr val="236292"/>
                </a:solidFill>
                <a:latin typeface="Montserrat"/>
              </a:rPr>
              <a:t>khoward@LittleRock.gov​</a:t>
            </a:r>
          </a:p>
          <a:p>
            <a:r>
              <a:rPr lang="en-US" dirty="0" smtClean="0">
                <a:solidFill>
                  <a:srgbClr val="000000"/>
                </a:solidFill>
                <a:latin typeface="Montserrat"/>
              </a:rPr>
              <a:t>​</a:t>
            </a:r>
            <a:endParaRPr lang="en-US" dirty="0"/>
          </a:p>
        </p:txBody>
      </p:sp>
      <p:pic>
        <p:nvPicPr>
          <p:cNvPr id="13" name="Picture 12"/>
          <p:cNvPicPr>
            <a:picLocks noChangeAspect="1"/>
          </p:cNvPicPr>
          <p:nvPr/>
        </p:nvPicPr>
        <p:blipFill>
          <a:blip r:embed="rId5"/>
          <a:stretch>
            <a:fillRect/>
          </a:stretch>
        </p:blipFill>
        <p:spPr>
          <a:xfrm>
            <a:off x="10507841" y="4419954"/>
            <a:ext cx="1316850" cy="1103472"/>
          </a:xfrm>
          <a:prstGeom prst="rect">
            <a:avLst/>
          </a:prstGeom>
        </p:spPr>
      </p:pic>
      <p:sp>
        <p:nvSpPr>
          <p:cNvPr id="15" name="AutoShape 6" descr="data:image/png;base64,%20iVBORw0KGgoAAAANSUhEUgAAAYcAAACdCAYAAABfJLQ3AAAAAXNSR0IArs4c6QAAAARnQU1BAACxjwv8YQUAAAAJcEhZcwAADsMAAA7DAcdvqGQAAGYfSURBVHhe7V0JYBxV+f/em92kSXrQNsmmd8tNATnK2TbZlkNaQFABxb8KyKEIeAEqylFAQFDxAEVRAeVQLpGbcrZJSgtCOaXcR9rSNkcpLUmaY+e9/+97M5vsbmaP7G6SDc6vnezMm5k3733vu94taFghHKCQmkJC7kM27UqCZpDUU0nRdCI9goQYSVojT6INx0aEbcIzrxHJd4ns/1J390v00TPrEJF24vuUYVp4BHXI7UipvUGLXUCb7XG+C2gxBlkehd8SPNWFYzPubyKtPsDvu6DfixRQr5EVWUVrn9lq4vrUYZGkCUvHkdK7I7/7kqQdEDgZNNkWPAPaUCmOIK47QKstOJrBO2+TsN7C+Sqcv0oTW9+llSu7ObZPHyBbk6iKuvXeJOWe4BuWqd1BjwrcHImjDIeNYwtowfRZjXsfgJ5vkdAvUUfpC7TlsU24/+mUrQlHloItdiVb70dSbO/yzba4MxYHyxUfnTige3QT7n9o+IfEKyTVK0Rj3qD1D7bj/rDB8DAOY6pnUJFVA2V3NFhvH4RUgYEhyICO5cXYczdrwv1VCkpPN+JsJZTiHWRbK+ij2rXOzWGMmTOLqKlqNzDg55C/w5HfqQithAGVhh499ElBG60V/sBYUANuLYbyfISKO9lQfOQ8MIxRNbeCtLU/8vZ55K0avxNAm1E9nJ+WPjiU3YXzj8A3b+Cxu6Ac6qix9U2w0nA3FJIqDtiWRNFBoMkXQIudkN8JkK0Rhh6Z8A5D2VCItAbHc3j0Xry3glrq15t7wxmhQ8vI7piFvB6K47Ogw/ag01icO5nPhHe0beP2x7hYjd8HiCKPk/zkRWp8hWlW0Igp4YKDoMqa3cB5XycR+AKutjMUN+UAXdZvuIVlcqyU8Xi0uJOsrhtpwwp4QXElXPiYfEAJdQZrwKzfhOd2MDxc1A6AXOjTowxVBwn1POL+K5UG7qX3ntjsPDOMEDqwkuzg8VB/JyBfn0Fegg5t+E82RQ1ba3gHUHYL4ngYNL+OGvVKotqIe2e4QNLE8GfgBX8LpDiCpDXFhOaDd7SywTuvQ7ZuIxn5B61/mmVreGH8bDgPgYXI06mQrdmgD9eakLdseSdKH0DrDhxLEHQdbdNdS28u/8S5UXhwU1xgmFSzA3WBcYWAcFuTsmfaVHCFXdlr8Z1ryArcSOue3OjcK2gIqpgzB3Q5l7Q8DF7siOyZNgUEVzwg6KSfA61+S40VdxPdxc0KhY1x+42mQNHxKNOzkO7dTTkb2uSTPq6wa7UFtP8Xzn9NjbX/dW8WNsrn7gieYdp8zXjBeacNYHiH41TvIuo/UqT0L/TR4i3OzQJHaM48IusCnM2D8bcGVLY01cGQXk2N9Q8jNM8fyR0FZhxmBaly5JdhrS9EAe3o0GugacYkEBrVv5XQIxfRhrpHnPACBHvDFPwJvLITUfUfOyCMG4ceJdiFb91DOnIBNS9/171ZeCivqYbiuxjJDkMAIdj5digSwfSBoCt7NU5/RbL1Blq/skDblWcWUWX5t3HyfTgW0weedxiuetFqGUl9Pm2or3MCChDjDppEgch5SPLXTS18wHmHAd4R6hNS+lbqFL+gzbUfuDcKApb7O/Rgj29UCQRb/ByFAyU4GIUThRYQmInwxI+ismlbadp+L1DzqsLykifN2YPs4I1I5/G4Khl4wY7CfMciGdgNzHwojZr+X2r9oMHcKhgcZ1HFeDaYf8GBdGp2zdx7Aw18R3CHv1xAKjCRyrZ7htreL6z25Gnhbai47CoYsp+APuMHR/HFQAamkhKfo7IpW2ifGS9TQ8MgJyANKsJ7kqX+jHR+CVdOf8uggL8jiiHT+5Kl59CIaS/R1gYeMFMQKAzjEApPJxm8FkL2TVwhTYNVOLEw3yyG53AotX9STuOnrqDNqzvMraFGaO6RpCwYhsDegy7YPQB9pFUBj3MhhHw9ta0ujGYUHkVSuunHjlMhthka3mHAwRDWXvg9gMomrwR9ePDD0CNUPYO6xR9gGE7E1dDJlhClYKDDqEWPpGnTV1BzA4+aG3qUVx+B2ubfnbIbQtkSchJoxM7XWjhfr7s3hhRDbxwqaw7E35tAnEOdgKGGkPi/L0VoDyqZ8hy1rx7CfohwgCqmnQ7G/S3SNHnoDEMUrFjESAj5QiqdUkITi56mjz4auhpWRbiKRNevkKazIVjBoVF8sTBCPhXHYaDPG+CdoW2Cc5rZWPHNHzrFFwMhUAMVB1KrmEnFU5ZTx+qh64fYfkExBSedgbL6DWpTk4aePsaAbgPn6wgqnWFT+/j/EK0f0kQNrXEon8vDxG4jwU0W2dCB23yRBW735aNPmNvmmQ1kYHu8vy8VVy2mrWuHZkRB5bTvgHF/gzMo5P4oPs53tkcGYEUsrBraOipI7Sc9RVQ7+Fp5+wWjqSvyRxTU14beKMSC08LDHemzVDb9JWpreM8JH2RUhg+AIr4F5bRLQRiGXgjw9M4kaW8qnb6Y2hta3fDBhKBA1Y+gI7ipDbJVQPQRogh/51Gp1Q7n4mkncGgwdMahvJrHU/8ZzLt3/woHCswYAm3Dyq7FAQKqZ0ipJQh7ANeP43cVZPR9hG0gobk6O7LXeGQKI+STSVrTwMQPg4kHtxocCh+J71+D7CL9KZRfrBEUAoQUPMKIJ+N047V25zzFIUUEv/yyAq2YuHzgv6Exx5ocQuxPZQ2N1PbBSjdkkHCcRcFNVyKNJ6dN45DA8A5PHNuXRk1eQq2rm03wYIFHJAlxA2Rr1wIzDC5AH2HxJLtKmrDLI/TRO4Nb+6yYdwx0z9VIxCD2L/QDwgj1HBo97QNqbXjVDR10uFplkFERZsH5E1nyq5k3lbh6S/PwOL2clHyILP0sjaAN1FDbt29g0SJJ1y0tpSI9gbrEAVB8PEGsBkw50flmpkyBctL2L6mp7jxcDI6kjavejwISXp/cMfknWXnbnG+emLUCv2+CQA2kZRNRl9MhKoug+NPYNI1qlhIBooCAfagAnaaC1DsgfDbu7oE0lCVPA5eH3khSf31QR3mF5p2Jv1yj8mhKYj5xT5PBvJIHpRA1ysniYxlnp0XT/1Fz7QY3dGAx9pAxVNR5M0hzlDOhuaChwD8XQbYud68HHhNrDqSI/AfKDsZpcMQ5OxjZaoJsfolalta6gYOKdGI0EBBUUX0xPPILzXlaIcUjLGTaXg9Bu4lE0Q3U9GR2VfWKOXugsnQW9Oqx+HU7LzP4vmYvm75DTbV/ccIGEOMOmETB4juR59nehtMUGRKt6/H3T9RpL6bNy3jZgjwjPIIqRBif+y6OwxCAWqYXrdhI6XdQUfk8NT79mhM2gKio+SJoA6+Y+nY+aw1LyMsWmNpTct7WejLiKO7zfn+gBb6l1yMdnYhmG/xWunfiYWpg9t9oZOnp9M5i5qMBBI/aaroKXvE5ha34ojCy1QXn4jQ4FzBoAwwe+KLpDpTJfsOCPkbvqVeh+z5PTcsGvXkyuQANFKrmHks6cBPOMmhHN8lTpOz7KECX0fr6F0xwLlgEbfanufuSti6BEB0G5kRgRumAIlBHg4mfM0EDAgh3aMN18OK/6c28LEzUDSN5PXWri1IYBbdcF2VQvpekIcCCYqpsPxdR/gRKF7UIj0e5j0dFFpP4+NgBXRZgwpypZAcehtCkaC5RP6FRZb+h5q0lJIOaAt193WepkB9rUfpyTwYjtH+gre2LoPQF2epGEoHPJU8TisGOnE0ty7i2M3CoqjkBSfhzzoZvUME8rddQd2QhbRpI52JWkEJlN6Lcv5a8nAoRxjH+F+0ijqfawZ2Jn4HyyCNMP4N4MLN+Bk6a/gSMcyWJ4t9R4+P5VToTwuWk9BUg/jdwFUgvTKaQHiSr7csDNtGpvOZwssTtyPsoz/Q4zWq/op2hqKOMwqMuNm3dnSwJmto74AFeVwnvw9PXmju3Upcxe8CCtsJ7a0eRtOH6NSjPlRSxX6eNMVP7K8I/JAF6CW6C8oTCu2dQ09Lr3ev8o3Ledfj+t5PzDnvpah3Z9lFQxCvNQoTt3ZNQS+XmC0ERq8usp8XNmkLfDj48ov+KwvDB7WRv803aeH8bVYZ/DvrBU0/Vf2eMSQPZcEY2LnnTDcwvqg6cRnbxg5Cvfg7uSMEe6bRDSpHpj3ECfZR9KzULyOIAKcCqOSfAIbwBmUrGvwUKLgQzm/oEaqr7hxM2OEhX/PlFaD68T7rCu7kkFkiWpmYI9DnUXHuLG5h/sGLdvPU7+NylUDppJpYxqXBf668OSCHxei5W0f0Q7nne9DFKaSl1ii/Q5lpeyIuNyQ4wJhcgTcdAATrrv+QM5JPXViL9FIznBdRS96J7Q1Ko5g9QqKcnT596C7WrBdRY/74bmD+UzwtD/T6Is9Q1TtPOrx+hEv1F2toxhnTx9cjSLNzhGgQcDPv71PT041Q59zPwCe7DPe4YNa+mB+Im+wmy9QlmYbnymu+ajk2RgXPhNC/dhJrnKTjJ9IOZIxS+Guk7O71hQDqMk8FJUBopgTI2gxIU8sHnHAEP9tB4LrbWxS/wwRnhUxYIPucIuckRzgif45edLXYiTJ57voUjGTgqHkBhH0dN9feZoHzCDHkmrnF6zGUw33YRLZbYsEwRfXcAYJqX7FdAokOpcUWTGzrgyIYK2cG0pRc9BgdrZlpG0XorPLuzqLEO1cABh6Cq8AXg8UvTGi2jeFQtFXUuzPvS1lXh4yBvt+HMu5OVdBeCv0xNtfeaIDYMErUMiVqYSXc+mJOF2SWCtCRFIu/h2ydQ81JnSF3oQHilwcdxs8r7e5xO+6cwDj93rvOFcIAq9S1I0/FpyyjK0kr/CI7FL00fhZQ3IXy0uaftF6D/jjUGrLL6VJTpnxCepD8lFkwbtYoo8iXTt1I17xjwKcfrXcvrA/62agH/LDC1mnwiNJ+b2SBbcmJy2TJ0ieD7L+C5l1E73ID0r8P5ZtxCDVGiNixayeroIhXoJBXspEhbbx9Jp4bhkJqKtbsasmWRZRXjKAI9SyiiS0Bn1FR5+XNdijjL8VsJnublrffDvRkpy85RgItpVOnn8943U1FzBmTlD+5VDDhPIqYVAOnmZluSHdA/KWqCfQDi8sgnyK5Tu3dC8wmOV6lvwTH9sxsy4DAcMyiomncOCP8rUM4NSAoNwb6cmusuMuf9h6QJ4R3JtncGQceDiQMkeVSPaCZbrKMxJa/3YT5ufthKf8LzJ6b9pIZXJfT/wXDd6YbkDq41yMA9UH6HeAq3YQy9HN8+DAqv1ayTU1FxMwTuy8mVQX/BTK1r8Z1f4AI+oFiENO1PdmQFdY08gjY/5PRvhML3QJC/4C0ARsBXUSTwWfroqQ/dwNxREZ6L5D0EOkDBZ6qIUfNU4lhqWVIHQ3oFalg82ky4SuhP1Nj2XVRCNFWIm8mSX0GY86on+B29FkrwBJT7EhpffRDiuxk2pZ+Tp9jA2L9BHPDw84hQ+HLE/dPkaTFlC49TLaKO7jtpyyAuxR6GYX8rMpFs61yU3xkISaJ0OY2qE7J1DAz3Q25g7uDRW4HuR1HG+8fxrHH0Is9Bhs6A39VhRvbZ6ke4syfK9dvw0lth2PphIGQZnt8H2fg68rkvM2BeYfhWraQO+9CBGYDSFyiRQcDYWWMoOOoJEG2flMJkCsy+g0TxKVn1MUycvxMK+Ac4OwrfmtAne8puQMEfQY1L+nZ8VR4UImHfg0KenTqN4Bfb/jdUz5fy1j5aWcOzwx9A/r07EpkuduQSaq6/2FyXzw3DkLCy9O4gjgNowMYljhZ4J64jHve0gvLrXohqq7MsRqh6P9LycQjPaIqor1BL7e0mvDJ8OuL7Y/Lvclz6NNRw/uoG5I7Kmt8jv2d6G6RkMML0NHXanyNezHyrvBNe7iEm31wz1eLbqBH93SwvoQUvv72zd7mb/GxBdKfShtq7THOUkP9MXwP2gknTh9QZqKHNWY64S8SYuWNphKglEdg9KX00ca3z1AFtok0L3qiLfg96fosT5A1DnxvBO6fiItlD/QPXyBX9EzwbXzt0dM1TNLr08B5nsXLuRaDjJXAUTqem+uz6zqoWVJDeyrXRL+YrCzGAB6O+CuN5h3s9oACFBgHBkbCkihdEcwO8YBTUZhzXZmUYKqpnUzeUu5BgPhgGowQgLD0HX1MJqmZOtTgRTU81wmu5Gg+hWhmrSBOBuKSuBqNDmeQNn4PySz3CRIpV7hmfVyOfaQwD8sACwBPdnOFw90MYboa39C9c87yIT5z7nFd+llrIKu3doKWL+Bw0wT2pFziBgBY8KSeJFgL4eaGPcK9yx/jZExHfwe5VP4AkCjGHiqzv0Wp4Wlpdhvw7cw24f0mq86jy4N1N85IQlyBj3MRgbvfCXHP/y0XGMJi2a+vX2RkGBvOOmEQjumrcgNxRTGGUyQ6Gv73g8MAKUt1Oc+SQAY6UsK9BWsBXiXSOwuRhAei8nbnMHQI14YVwcOINQy8kdXzcqwO5pmDoJS+kbWp2dwL7iQ2LmyFrP0R5QF6T5TNbIB9KHmVGNQ4CegkzkNAocOHuLpUUTEh9JzUvY8XVP7D3JOWVZAVmGkOQ/DupEkA0LvQgCnWxUXDJYGKQ5TAy88x1ruClgokOSp4ypMXstGW1uAGAnJEyjaZYNQytfQvSeRSp9s/S5NZj4ZGdSE3ieKi7w6Fw8U3NQys3mLi02IW61eHmdR72F9TH4mQ7ky6eFBeFpXhHtI+SMr6jpA6gUBjOQB4gg3PwZ0enXLOA0N8zNbOWZTyR6JcgplvbkzDukYvNMhyNXCtSf/HMk4ZCa6q71h3h9Fu8B0OVZVoMmNZc68wLUNDW52CwksuWE7wkbuTZUGGD9RbS82Jy3kVihZiIXFW7AbkhtP80kBvG071OC5CT+ZfXWioSV9GEmmqaMG8OTQjPTXlUVdeAP7Z3I4Gjuew98MrNqWU0GzB99Fwat6bKDRhQDLxxMLsq0X6pCcX3VCPZFlfl+i95RfJziMN70phpNuRs4hBmeGfyhKy6iyc2XYtnPLzIKLiAEJc0M4hzL30R2RGRwVNKycHtJDrdRcrgNQjetzbZ80iSVquQhxOocf5J1Fz/GDU/t6F372N4cDzaaUPt89S49GwoyM/D+PwHeSoG4/3B9ClUlt0PpXMZyoylBe/oEqMcGYEAp6MxJX1IVOH7TJ/cIfTeSFuWfMplZW0Dw3e1GUYtPr4eQb2jYQQdTa3tp5nzSOQypPn5XpHgX3UbWe2oVcwCzXkYbx76eAx5xE5mzkauGHUw88HeTqRe4DKyI2TJd5zroQZ4T+s3kyaXYRwVlR/jQEW7IsIZ/S4z1iNSLISXXodXl5ES9SkPHawFf9xtnNQoFO8fnSqj2YK3cQ3s5V4MKLIUun4gKKeASPDoUxDKMRzPUsuabJaBZmV5CCLpW3XUogOe333wni8nHTkf15eSVZy6o7RTPIe0rkR8boAHnGaqfSDgzvaKuUAiHt7NLaWAIx9dPJoE2P4THqfNIyM8YBTaG4jreHi7UPCXOFLBW4pyWzn3VVSF9zGddFE0LnuWgluPQZV/KdIBQy6/gNoranqxazrJAAUDxea00+ae29R7J7NNEZqHj+YG3sNX6Dm5yRhIYMnd4Q2ebyboie6LUX6gkaErqul0LgxHDTzrdaAB7vFIOXYouAapfmDmtFSWfRd54o1y8gBkRovJUCqfcQOyR2knvFWuAaWAFlspYud/aHG2kPrdVKJloOVuNCa8jXuVPTRBicp0X/OG0VeZHuAxXo5jZFfvcHLJQ3NTjnLIAvgWb3crxAFuwIBi4I2DHdgFgjneIWISGPqqeqJ3+j+EbdtD2KOF9x0L8AN3wpH+CTVWHkPNtRdAWV6BX+7PSD1O2Mwh0PWuwUoCLiR4JNoKuQHZQqAE0isJZjJZ7DSHfLKOx9S7+yHHgtOr4NXLc5FXd7EunnFdfQR1F/0bCu8xKMn78d5iKup8hCqrv2pGaTE+/M9aGNGzUIP4wAhFbA2Mv6O1RXa7084puxTCUnfEm3fE9mYDp1zQ1TEOimInGAg3IEs4jsmpqBUdbzrctb4KeXSMrbCqQJeLYIgqzSgZbf8ZjsQrMAxn04ZlzVQZ/goeQu0hk4mSmQBxSKsIvNPbDJE1eMJbis1pmCUE5CBo93/Zea7xV1QfA6diWzckP9A69X7kXFa8X3xA9zZlZgstZhkaDAp44UqZDwZJDVOmYk+aNcu77zSPGHjjIO0dUssUcqtVM0TvKTegf2jv4FnA8IQTP6LfQ53i1qz2PeaF7MxEsFScBW9aCe4vyAGzAmDg9M0LgmAcOh2F3FXJ73CeE2DoeCs1LuX9aIFFkkJNP0T4rSQChyG9MGQSyhqGWgQOBCP/mTr0z2nCLNQQAGddpGuTZNmiojJnZml7KdMztXFwygIGuyQ34xCQ0xAXjz3PEYiAm820+JlpG24+6Gacu2v5cOTiYNJd5xiadelLQO1jaUPd6zAMh4Aev8K7GYwK6wccrzTBockGEo5XKh5l6G7q5HkM/UQkCGeA12iyHqZQzcl58eQZQvKgkxQyyWVF41D23mtVZQre/U7yBMdswDTt76El8sUnLrLtJEsDwzo0hVaPhMM9sBh446DkDId4SWA8dN1IanN2ywpoWyAOx6uNwsQpUENozXKZi65XEHF6b0vnKOBVJRA4mUHbMxhNBh2BUh1cZvH5ZfqaTmLJQxUdLVa55Ej8PQ+e8TagEU6ZV/kWfg3fCihdeRZFSk/GhQMh7sG9d/uyhZBkdzrfFJbG5zIwuLKcAvY49yI7SHsy/jrNWTkDeRaozUhCLWAV/GmuPdBzCHRuC/1NmvDkUWYMeUvd22Y/BBLX4kgxsSwXaORt+9zypjTSlgKOItkMRd9/OZCteFt3orx3Ag3+SCPUnah5HUkzj/NwTPoBbuYytfpUOgH8p03ZZ482XQHnbYyhQb/A2VZrQdwGHGsyPHhk31LqCPTWipSE05Wgl/ICpE9QFeLvbRoeIAy8cRCKhyK6F0nRQo2vZKnIDbw+oEl1p+DAFLBVEwqgzTEySeAYtdy8GxkcB/qMcDzJNOjxSqCcEwnKaRH0JhV1vmyunY6xH+ADKTZK52h4iQNxFlUc4DRxNNZ+AOF9IWW+HaR9APFLUoHeDrpsYBOvE+UxYzxbGKN4PIVaTjSbuUu1CPRxJ4TBiNrWRVQx2xlGKfVseOU75+/bseA4ZRWNG5eDcZgVRPrK3YvkEKKDrK05WDeT/yLUNg9FZP+glqa/UGje/gjLTndYbHDS9FmZT+ZYc7AkZMvM1nYDMoFmR5N/b6MuuwYO0cGZHfY8stpPiRsRJhVolIGY9BucH4282U6NfwAx8MZB87aSaSAEC2h/SrEXXWWd+IYH88NdbgzCQ8kCH9lb8X76DVokbyyfAzSNhA51mmtyhRYNPUt6BGlbKNV90pMUZJMCnmHM6AdBbyU3KJnCMLAkKwLhzAFm+HPegeq/vpjGhncze1DwvBojxMizEHvhmxdQmALU1fFXsNATxosdEEBx2UXZe5ahcUXIRybGJYNaXgZweGIUSXkCaHUvVdZc7gzfXNQ/AinVhbhSGwcDXpYkB9gKBo2XoukPnA4P8MExZIkR1PLs25kdy96idc/1tjSMD+8D9v8/Rw4GAAI6g/8NMAbeOEjuMEtnQXlqf4Yor97brJdTGf48Vc4/igJdR4Pj4hnJlImYQOWleG7e0eZZ7lwLVR+U2QSSIyFQGTQrEeW22J0yI6zy5F7YvcYsIEPwmjJYEp0BFpBygnuBV7jzMi9MzbyV3jFIBamd9ZDyCpZ/MYWKxE/NrN0S/TvohCVOchnya/T63G/QR//Zgk//FEomxbDdXCCKqaw4e/nr0lzry0D5QRlbJblaexegHRsJ7sQXgfNQPrdQqB5OyABAoUadCySMg+7vCqwoDlOLt7YnaV1mlqvvH4RZWUCqa1A2kKm8yFFfsMOiPg3GIRPPRZmlpTODRd9Cwf0LxXA3CXUPCuFGnE+MLwhmYOJRUrdBSTrPysDdUMZQCDMzKLFVAtGlFzzNs2dzgLJ5WYM8CW6Mp6XlRghG6nbdWGiKnWCH6mpe2EIjDbktTihEBh5mNjAscDxV0PfN7GkV4SUTnCHOwoLStc4zQ3+dvTugJPJVRrEQbdTWmX28sh3vZlDF0+nbCPsF0x+gI/h0PeK+hkbYb7l3MgTrtAySJHOULaF4ldks6Qv+EPoLFNp6kRntVzkXjmjMwc7puPAhPaP9oqiYexJo8hD004Eujw0MTAUH+RtgDLxxMEPX0hFK9KN9ETRxeItrADzHAb9JBMDc63mOc/tez9j/VDBzCXiFyzQQlHpYXjpw+6vM01hoQTznwqGD0g0gOYQ2nRDivoZnrK2YtabEtmlfSwtEwPtZ88iUXKBk68AIGccpBRTAwRT6TJkze1r+mpnV4S9rW9DkZ0b4p7Zej+C78t+3iLK3RmZf9hs7eTRd+n46IYvI3poHOWemYH6xeRLbuSQjx1BT7T+pwV0+PlMom+U1k/TkuH+LhfdVlqu7Mn9wrYOdSetBnP477pDyXxQQj9BW+rrzfBSCt+p1pId/OJvmMPLQ99oLqe5Fwc1ytsyuybwfyKSQcoSAF+ueJoOADweT616lQZaD3s1bIrPFzj7ZPAZK22N4bAxYj2jKbXXE7giUJ7zjDHOeFE5aZlIovKu55v2Klb6BJZGJmxx8T/+Tmrc46zZVzUU50F5pyysjwKu17dyWbBBqE/KWJg/ZgNne5uXIL+nZua47cAO+hVom7pmmE7GQtuozzMxyaV8KpdiQN3ExCkBvouLmNEOCU4FnvAsYzzS00aosp74No6iYJtz0a/+abPocNS39nZkDkg24ucfsf5EGIkfZCsp21KBzXPqbBSHJwXngNbnK5/ZO9myuX45y/QVozkvM/BY88zP8Xg7aXeEcfG6uL4d8XoV4Epos9RbzHtHFkN0V3mVreKedAtkavswx8MZB0wfemXTBtObe99BsVkwZwJhe/o05kiHmGecns2UERHAaHMhRTtpSQFvIWw4omQgB0MnXKYqCO61tdx19s+0lLw4YC2ZW7jdQPHzVge6GcdC34zCcHA+XJqSehAd0taNoAC3nI/gzCDeXKZCOMnhCtFDEjmmuygZQ4Lk23fUB8q1tXr76u/B8n6GKOXMpNOdk2vTEZtQOLoY9dYZUm85McS6FauZDEfIiaj/Di1DmacoqEzD1NDXQ+iNzzJte7USWBKaYxUgqyaZ9eiy/G4SyAjOof6A8v0iNVT8yw3xzgjUKEafZWAv3jN7IAV0dzYgDtZr+lBc7qIZoGRwMMQFyd2XcHJBI5I+g1zVwbK6gxrqLqLH2AhznuwefO0dT7XlI392O8QWMUyKexjvn0IalcEbk6p57cUCYFuupy3KX0xk4DLxxIPFqDy09wYpITqPu4FznOh1EGxiWtw9FjcQcrneZAN60o+cZgiXX66m7OzOGU3oWCiv1rG5zM5LbmjVrd+XN6TNYg4WZNuhQkfdF9nzBMM3pND7sLKfAw+pGiLOQ7wtBr7W4pw0DMrTaSAoeSiR4An1Yu9aEmW1T5ffxAQ8vE/QNuBPfVKfE19MoG5PUdTRS51ZzUHoNODSPHhKni5tzBAS0/iEaWz2FROBq0sFrzRIavJS7tODhuQaJOxW1uNDUqBqX3gCBv8VbYPsJjkLKNRk1caaCst9C+boXSVFMEdn/CWyjOiQ81BWI/2s0ufUkZ8OnLCaU9gEvM5+qo9iU0SZ821lBN1s0PdsI3nEWlUwFq7iXgBacLq14/aetGRzgS7zKe7AUid79Ocxw1qI/wXH8Hmryt1FlzV+pqmYXc48X6QuF/25WkHZwn2N8kUZTjppXzlVUXrMnznlhTPOQB9ZRsGjA93QYeOMgaA0IkLp9jJcTCNC+7lVqdKAq1y13IbsbHm7HriBiGAyAKn8sE7AVpufhPe+P393I7todimZv2hh8yX0gFfCyOCA1U3Fhqg/hxqNamAugHLR+zej+1BBwWp2ykpug5L06IpnHrGlk0a96PBluD+ZlQ5Q6mIR9GqnuC/B7JmjxWWqefw5tfGKdeY7b1hVdjpwfaOKJBSeNl8volk7torTDAm0yGECgV9HaKbn1OdgR3io2T+sCGRrzTmhX0fravxpjGJTXw2DyopCloN1VNPHg8bSh5lbQ4CbzCgu/oPmkUINgSHUl7KTHJMF+QvP2nPYb7lX2EGaV0+RNU0bfQLIC1H/jsHrZZmpcxx7uP3sXbcwHeI9z99QTLFvUTJ2RHGWLod9ziOABE6zLUA6oxbjQvKKCWZn4qJSHoMMhJifh+TVGTwh9BpXP712GnZf/528L60s4TkGt31mDLaK3hV08AWGnm+uirpXg7xdxjQs4QgG11IRLfQTCuKndXMbB0E58kPc99T0w8MZBqQYQAN5xik85um6BEdh04LWPeJcxXiiNvYNAEAouoZmFCciTf0qDH5r2d36WfzPZnKd8Lk8Im5/CagPMEPRfCmzp3f8ge6xgIrnnHkA6uHpv245CbtyJvdpWh0kSwQZCHEEj6IaYJYS1GYfdWH8DNS27nDYsu45a6l/o8Vor9w9Rh74GL57myYwMSTa1u0rIChTDg45ZlM8LuCfFszl7ms5w0jojgDkDcWj1F2puv4wmHzACAsvLYiw0NOPDgkNgd59v6CJhKJT+j8Oz/G15Gk2YdzStAx1Jn494cqjNIE4NRWBDKeSKbvUm0p5mqK0uRvZ6hypnDhAli7XO0kHpcSlZh7Mi4Fh8PNmp0eYE3j0x2cc4XMykNgkv3QXv7dFU9zgM4hMpj8bapc7mVwq1TlujFjgejsNvzcq/UTTW/Q01uz+b70SdOYEauGnkgEPLe4Os5R35BGpknGlda/jLLDYJGfYsUgQ6/WHL3YABxcAbB96IXdAr3pmNggko9qSI6v8mMWZBOC/toSV1bOp/R5wUbO2nmjQlgylL/bJZsTNXSJ50xt5xyqIoo0B0ujwUroJxSEpQpqX8IkhyP1XNO8MwoRe4dlEx7xgSI/6N59kwJInQBG+lzfxNoDvCaxSlmL+A501Tn8rPPslKOrO+cwLTVv2bRigof3jBHUU/RBmfaPRfFKxEtPgWlYePpA1LGiDsl+K+U3UXcizZ6mIze9rswqUh9FmKjiGneIdaDs59Ge0JVbwZE4xYSl4YgXzt5AYMMRZJJBVpSSFbfEux8stDE1aXfN7woid9mDZWGZyCc5PKSDo0mX2p/2nSLOReKIsf4izKGIoi3ESpeMWBmPkS0O6CpuK7hzmX9p2kupgRHzDXqmMu8v8Zw49e4Cbyru5n3KsBxcAbB4bWD4EmbPLcAA9we7gUp9K4Bbkt1pYLJlaj+ie+5l4lAfKg7Hb40o+5AbnB2Yns2eSkYSam0aBN70Jbkkc5JGEeBnsXknbBI9fit44qa66l0Lwf4/ebEISzcFyN2sVSxHMb6H5gUkY0wD0tP+ipdYkRvFdu8mUxHDv9OgW73ZVhc0Sw6xnSEXiR2bIq3tOK5yucbeY0hOadAk/vvL70YzrLUtD5UrP7HPdJKHVdzL09UaP4sVkNUyoehQLjl2WapH4q5/4Ghtl/hJawHkoK0+yhnDbvoUbl4gpkfm/3ygPMO2aE2hPOdY4YX/I2im6ZE68XWCWJw3H7Xqqc+zUaN29/M8k206NS74IokFbb6RzmZd0rw1825wyzj7r6Eco7pv+Eh3jDZ1WKd1cUVGqGkd8Mg4DaPIeII8niuUYeMmlkCzXa0YF3nYCBxSAZB/kkcpZ6GKmpecm5FHA3XxkKROSZKGB4NmmEjegZKunu/451yfGAk/8kEFKQpae5V+BFKASVZuSMUfioPZHYgWTgLKT7Sii368F415JlnY3wPfAAagEpvsswHrWuc6/wmp4BBZq8WYmDFZyB6FIeuWLd8jeRjRWpspocbBj0G0TWqcTrRvEsea1/AVokGS3DyoL2okDRhWYmfXH3r0Gfxe5NvGJ9ndaMPNEM41Tc0c8d7v1JGJ5VUH4RclfOzQvY40wysgVwakRHxXSCDh1kMWqqlGKpcqaPrqVt1vVuiZsLeG9oQfc78pysnEAfKfeHjPyNAuoR8HbmB8EwSDNJEjUD5h3el4V+Bueit6bWtOxJmjshpq8Tz7HMCTqMqmp2Nv2COnIZNTevpnEH8CrPC02ZeYHDhf0g3snzCD5vDI5xMO39+n4oOTcgFeDVVYQzHLmUR/ASG0Kf6V4lh6Ms78mb8mNEgnXg0ddTFkeE5vUs/dEtnwZzpdhuMRacXtTQmSF7DtPu6dxOCVauPKSwO6aWJA5O/l2Ea160UORT+QH6VihVJLw/QNoV0mKGrD71ClXMmwP++zWOcY6ySAFNJ1Oo8RjTJqw11xLc2dOobwn6EWpgu1NLHRSE/UeT50zheH5PUktbNptaeYONnqLFMABuQCJQztIaD2X2O6qaO9MNHHxU1nwB3vH5IIJhqr4wtFEotgfonTz2dQRBG+LJrynKyciEtpC0sTh4scfMD7Nqb7TZCPEIuR3J4M+JYmZP3+XVRIZvaTrUnDYvR01gVRcFAvPBI0l2hWSyKciizLNsJUf/2+SzRdm09SgAeA48lC0FuGpPaicqmfoIta922rlTYeQUxGedjBd7m11YCLVuINHxD2prTD/SgoWd6HpU9xKW4UgEF5D9NlmRC6l1bW4jcWKx9b1PaOTU0cj7wZ7fZ77miYKjP3mcWlevp86GDiqd0oDQwyH4aTqHswTLsFBtyO8F1Py0U82fFJ4Mul6Me+Xe6TQM/DdqrrvRDckPikPrIXDV8PB4fwc3MBWYYKoVfHAONdX9i8ZUz6CAuAnp2zmtYWAIaeEzM2nk9IfNxkll02zEhbJheQGfCT2BisoXU3fgabLEXKQrdR+VgeHJdhw/ovZncpwrkICyyTyen2UryXpEnDae8S8W0MhpFUZmymaMQ77GIo+lNHYnScFQgCq3lbS5gQnUH4ZCoc8K0LQdiygwqYRG77wNjZxUSWXTp1DJlF1o5IzZOP8+0nY+Dm++MTC8s9Ls1Ne2Nn8jcT5p2EKl08fh23Cu+pOtbGG+Af2F2lx7g9NUFMXIaTDO1hdxJpEePAqLvnP5nbR+PWi+SFLZ6p+Cl3gEpvN8LByH7AZqrLvTXA8CzBcHDZXh30GZfdfxXFPBMAo8M/lt0zmYCqEDYb2L6pGVHXuIykpKqVoSm47omQGbDKE5u5IK3IB07c/tNanB6bLPN8ND843xh0wkq/sp5Hkn48kkwlG8f6fGylN6OutCNbx39lU4dnGYzYQCOQiB490y/d4nqS+hDfV/d24AldUXgE7wpL3iN99vJhVZSC3L8tMZHQtuExYW0pLM84zCpB/00T+FIP2CpsyeSJ3BW/DaQRkZhh7wZyI3U5M8BWYZNQb9F3z/eOeeqT7ypKafU+WcA4gCqBUL76GHUTg8+RCUxrH5bxYIQ7GLf4J3jk0tW6CNIZ9tI6lwbnQH0g35MEarC+c8N4jX5OJO0y6Qi+8nc67YECEyKgVt2Mlkg8oeNNeuRuAc4cSbS5Xhm8Lh6TTlJtSZtKHO7efJI0JwDkjAwbG27R8PZAvDg+vIrFIgtuCcO+J5/sQs1OC+jDB2MvCM2oJn/oLba1ELhR6zTvXmIzzLtVdhH+ZuyjUo4BQOHrgtzgo+CWaZlL6QjDDxapmnUfOS5B0wuRiHijl7kAjAo7T2ytAwvITq+0KnmWwAEKo+EwxyLT7kUS7MILwOvv0daqq/3g0kmnzQJOqK8Cgv3lcWQkDleJRHqPAyBbymVPIJRxqZdsbJszLlkVdcU/sAYXVEkUed6q4LXoBMS9AqmRJkmkeupuZ6Z05AvsFzMbbyjFKJvKbiHSN0v4FhONsMC1SdbPghkFkqBUVnoLz/SBPmTKVI4CAoMKYnDtFI5aGHTKdwRc2PoZiv9KYLwwh3K5TDMaBPfgYyJIL3Blf0EMoH8pBKCUcRZTH8Rk8NoheZxMHg5xOe7bnkkwziMR20dj11t36ONq3MX408FqGaH+E7vD2sGzAYYNrEEtfr29FnUtEK93VkETUtu9QNGBTEpnxwUB7+AarivMiZG5AK7Jiol/HshdTIHUAe8xSyMQ68m1XLhhMgSD/JzJvgwoEXpSNfp+Zld7uB+Qfv2xsI/gv5PjQpI/HsZk1nU3Odu81lFPAe2cMNBorJlhbZHfDkbHhsI5KXMe95Kzq12RfaGmFTR7CbNo3dippJ/KTF8pqFKIrr8Px073LjctIvkWUfRevq1zhhA4DKmgOR6AfgfY03znsfcFbVbaTE6VDobXj+CqT5x0hblnzODgE8Ng3j2/x08iG1FeGR+PTtSQ2X4Uf796hxfg9XA6edQtWXwdnheRhuwHAA87RuQ+3jKzDoznDOgcDEfceTXfoADMSBqWtXhQbDg8+S6DqKGldkvrVBHpCl0OQA48113QJP6wsZyYkRLK7+2n8AE10H68kzZns1Q7+MAxRold4BugIKQ/wfjAOvHePeSwUuILqGmsrPzsv461Tg9eC1dRdKJkk7NhcZe/niz8jnX2hD9Rt5GRbpBfaWlfUV0OsclFeFN61YuNXHINFXaUPdwHeWheZ+Bwb9dzjz5l2tn8WttVA2Y5DuapRxsTcdMwWXvf0avvYO4sOFB7jJgNT2eJb7rhJg6FMLHv6KmfMzkOBlPnTgZuR5QWZ8PdRwi1DbV6E2DEctp4JKj4q5c1CLvBPfTdO3WCgwst6I+v/XaF1tfob39gPeAjbQYKVjB6AA5X6ZOVKcTCNk6yH0d+D8BmqsfMt4uGMPGUPByDO43bulo+OpPUVNbQvMpKfJB5RQh9iXZOAU3INXzovU8bOZMAjrA/s+Co44mdY+5m4pOcDgkR0k/g4hH+WdRtDC9DGYUTQP4pFlFFDvkU3rqav4I7M4nyxCjeCj9BlU4wSMNbcwB2gk/nXzvs96N3igsxAvagxyF8dLT5IO4jWs1HnwilEbHARsv6CYNrdfCyE/zZt3XNow8qUgk9iEOHjSiN9DuajIF1PWPPIJnhkvBPeB7JKZbA0ljGz9k0aVnk7vLB7wheQMKqpPBO/8CWcjvHm6UMDyzX0++gxqrHWXcxlcuFI0BCifP4ukvhdMPDljJo4KvVK82ie8OcEe2bv4/RmOGE8bTKcjL+HP1RDsvRE8GzndFVXKkckVnReMcL9MqvuYuPb3wUBlzU+R9p/hjDPjhPUBK0K+reC5ompOeisC2vE4L3jH6zZ1kkyzxLnpRDTzIUrAiDzzmfsrRsMooFaVilbRstC/puadziP6cx7X30kDbiKIlHLtc2HeDEDeYejDq+6eAOF+0AQNFngRQSnZ+UKtulDpY4E09nKygl+h9U+sdgMHB6HqS4gCFxUubRgst/rncIKRzgFurUiCoTMODJ5bQDzEUGzTv4JipchJx2GUg5l9zZo8BrjBK5FKMyyRr90jUxil+z5Z+kRaX1fvBg4euAO2Q/8GQnR6ZmmPKcqoEe0PemgURZrvmdqZeoA66QSz3tVgY2r1DOq0uH8mg8EEgw1Df+7sP8fsfTAUqAh/A3zwByQlzfLYQwEWVfsdUOhL1FKX+xpT/YUZ3KD/iBrESYXnXET1mv4bieBZg7HAXjLwELShQ1vDG1QytRm0mIuC6ud4fX42+ryXNkSYiHrd/RQOY2cUagr6dGqsW+IEDjI2N0RoxKQ65CGE9OzpncdkiOa5v0cm4GQwWSMPkh05nTZluelLrti8+mMaPfl5+BSogaabnzKYYN4Rn0DpXEZNzTAMzUNjudobXqKyaRtRXGHwT479LvkE8456G/J1htkcZyjAshWYXkuWCoF34FwUCiBbAg6tsm+jYOBs2vDEwIzcyhBDaxwY7Q0vgonhPeh9wMSpx4oPCoziQ01BnUhN9flcIqP/2Lqmi6aNXExtJfAexBzT1DOk9GHaUDdqDH9Ejepsan46D8sq5wCeEDhy+mNIz3QSlrOPxVDCcSrWwys+F7zz+yEzDFG0NTxPZVNeJyX2A33GDi3vRJ0K9QhF7JOpZdmzTvgQgSeSjp3wGNkiQpqXzxDp94wfUIA2QvOk01+Sbf+UmuoGvzaegKE3Doy2hvfAxI+Ad3cCE6dYe2UgwcwrFBTNP8juPp1alue+amY+0AwF037SCip7n9emmgsmGjk0Qm4U3xaS9oXUtPEyal2Z20Y++UJbw8dUNv0hpC0Ir2s/pJMbs92bg4Wo4rNfgkSdQhvq73fCCwBtq9+gkVOWIol7QNydfQUGHaAPz6cR6gayxFmoMaSe2DpY2LI2AvrUUum0dYZ3BO9SN0SypRVq4OoH1Fj/a+MUFgAKwzgw2lZvojHbL0aVineK2h0yPniW3OnUbcGfK0gWX0AtdRvdOwWCWg0l+CqNnFpHWu9EMjDNUUiDwcjs0bBw2ythOL9LTcv+PuQecSLaG7qorXwplRbxOHBePXXwVvY1tQXdRUrfTV3iNPDOK86NAkLb6kYqnf4wlPM2SPBuSPPgGVCe4KbNdrEX0ujSS2n1k4XhVMSCm+BGTXkOJNkDtMlm74ssAbkyukf/lyjyLcjWPe6NgkDhGAfGJ+9vpbb9HqXStudBsWlQSpNAPJa+AYBbMLyknVAPk7LOpObaf1Dbe4M36qa/aFv9IY3d6X7UbHj7U9SyeI8HNhIDAY6XGZcn3enfkxbfdTYJKlSsVxDy52nENFaCY8A724E+GexYlyWYd5hEWsMYiLOphK6ixtoc98weQLQ3tNI0yFZbOxSRnuHKlnsz33B5h3jiqL6XJA/HrLuHPnqn0EYO9KJ1dQONnHgv0s5b9+4ABwO1CFPAzv18wvAO00d9CKfiN5Cx71PzssEZ6twPDJRmyR08W9gKfA5n3wKj7UeSNy3hgooe2YCzi8OUOe9DzXsa2DeTLnlkKEcFZAUezy55q0L9NTDaVGQKucqFNoxY+tgbENW/KaL/Rh9VrRyq4XTZgdcassPIyDfBO4eCd3gFTCBX3uEfJjPvBKffhMH8GxV330FrljvbrQ4XhA6tJN39BZydCkO6O7z7Yke2GLnQp4d3WkGbJcTrUY0Qjw/WEtN5Ay/EKfQpyMPRrmxBk+fCOwymDfMOCK2J10m6E8bhxsFcK6m/4KIsbDhLExwCwh4Bwh6M86koK9R4DBcysZ1fT7gFYp5V/CwvLPYuHn8E4Q/T6JJ6s+b7cAbvTkbWQmQRh+SlzkEvy3EJUxpTt+h76APdz/MjtF4JoXiYtPUktTzFwwyTEXcY4DiLQs37QJl/HhdMH16yOmhknbNlcpaKPjgMffhZxUNTP4LSeNTQx6LHaX0B1xQygZlA2nUQssn7Ji+EIQ0hv7xuFPIbpYsXbRhR2vBhZKsLB+9q+DhJ8QCMwophZxQSwYthBrqORXkz/+yP/JY6vANkJFvRZ3nPcM2T/F7G+QOI7z5qqcvvyrwDADcXwwEQ9PEfhogCsyhA+yEAQk8TQHRUjwWvw87rsSMYhcUFp23eDIeHWfIm4Ki+qVdQhatHdfG1AVs4byjBs8C7S7YlihyA/PJWgzNABNBLV+F6lKGPqeqzICsFMvEIqA1Qdk045/WQniERWEGRjtdp4/LCaxfODYJG7TuOiko+AxLsR5aYBV6YgXzzInXlqFlA6N0WVh73bnYtJB4twvzzAfjpv4ihnrQE77Q2mFn3nyaEUdN6RU2AUt8LRxg02h1sUuXwDm3jjJKL8g6ES2tW+ty/A/4RjQh+EXzEy5e/CIPJ/XVeGnP4gpf8iXTtQlLxqKZ9kTveeIuHT1ci/2PAO2wpEWR4h2sG3CrBw4i5452HxD8H+XuaImMaaOP9w0a2hpFxSAAvo7Bpy3gYi0kk9VgwMK9CyhN+2MNDDYE6UFYtVBRcTevmbhqw9YcKFROOLCX7Ywg4vEGtYRxEGRjbgpEEbSTXlniV0EbSkQ0wBrwa66dLoFNikaSqJ8ejdgRP2QYPSR4EUYpDO/TRnRDmzahNNVH5hLXudpz/O5g5s4g+Hh8iBd5RMA6kefvUYlJ2N8K6YATaQbNmCgbX09oDYUT/12RrVilFRk8A71TCGIxxtvU0stUFp4yXPv8ENY4WihSthSOafk8aHz58+PDhw4cPHz58+PDhw4cPHz58+PDhw4cPHz58+PDhw4cPHz58+PDhw4cPHz58+PDhw4cPHz58+PDhw4cPHz58+PDhw4cPHz58+PDhw4cPHz58+PDhw4cPHz58+PDhw4cPHz58+PDhw4cPHz58+PDhw4cPHz58+PDhw4cPHz58+PDhw4cPH/8zEO6vj2EJjfIT2r0Y/qis2Z2U/jy4MuKGONBkIex1aq7/N67SbGY/jGgy+YAS6gqegBxVIH+2G4osIA+SOqio6A5a+9SHbqiPQsT48M5gt2NwxPOl4VmxmprrbnZDhh184zD8IKly7nzS1kKSugpF2AJGXEpNrQ8Rrex2nxmeCIW/QcK6kRLkjISEsNn3USMdS1QbbzgMwgGq1IdDGA/CRTmU7QbYkMdgTJ7AdRpjMoSYEEZaxQqke3sYBDeQwWKpt4AOC6ipboUT5qMgUV7zJbKsO9gaxIF51o48A+NwoBsy7IAc+BhWCIV/BAX6MFnyHPx+FUz4PRx3UWXZFe4TwxmQMBYyz4P/eCNEV0LB3uPS4quGNtK6j0LVP3KfKEyIAPLE+erJY8LxKaoVflohFJyPxHJzD1HAjkkG+BQaB/YiDwpR1fwaqgofS5U136SK6vPMURk+FWHHUeW8g2nivuPNs8MJofBupMXZ4Loi411HD9IBKMXv0ITqw5wH/4cQCs8DTc4ATax4mtAIsPd5oMne5jkfPnz0C58O4zDzuCIK1cynivAlFNKPkIi8DgXxBIz3HfAor4cX+XNzCPoLwm6HQ/YIRUreMs+Gqi+j8uqaYWEotP4M0l6BEzcgCvZSZDEp+Rk34H8Ial9wcYk3TawxZIud3QAfPnz0A8O7z2HbQ8ZQe/dRUJqnkpZQEtJREqYFIlFZJIL7Ld3sK9WG55+DAbmJxJa7af3KdudGgaGy+mgYgX/hzHICYuC0cZ5FzfV/cEPiURm+EnlEzULE90sIeNhaXUhN9fe5IUOHUPgk5OMm1/PvhdPncC81iuP69DlUVZ9O2vqjd3mb975ITXXckR0Pdig2Nl2L1/bFVXycgopIiTOpeenTbog3xs8eRYHgnxDHLrhK7AtBGdnfoKZlr7jXfTHx4PEoM+5z2CG+1Sza50CHUVPtM06Yj4JExdxjSQbu6sN/zLPKXg7em+OGDDsM35oDe/utXY8iCzfDQ6yBPJVAEaCMXMXChSNYh7KgxRwcxvcY0SYIIcpgGOYh5O+kyu6jitl7Og8UGAJFy6BEXnXyFQOHEdeQFo+5IX0hxE5kBfeEAWUjGnMEdwcNURsZptD0KMrwg54yjYJppCP/BU28O3S3rGEi7kqWtVdfmgT2IKnHOg+mQLcK4kO7g3c84rD2Jiswyn3Sh49hh+FnHMbtN5oqa34OAXwYArh/j4JnGIMAA6DVhzAUi0lFbiKlLyVbnW8OPleRv5NtP4Fn1uIN3ddQWIfgWEIVNWc4NwoI657ciHx9B4ej8Ex+cdj2f5G3b1NL3dsm3Ata2T15TDzEMO74bKx/nxSdAZq8bMrelCd+7cizqE1+m5prNzgPJsAq1ij95DTJpDPYdCgr5fk+Hx7jqnz4GC5wNeMwAQ/9C4z4B4zCecbbZwFkGIWgNkNB/BNK8lCyimZTY9tRqNKdDOWwCErzCnPweVPdSTSm9EgK6Nl4/lB43LdASbTEGQlhbYPr39L46nOdwAJC89PLqIMOh+7aD4k9Fkavmix1ELXUP+Q+8b+HlrpHSIpDoKdngw+OQ+3qQOoSC1Dey9wnfPjw0U8MH+Mw7oBJZOs7YBiOcIwCO3amqUhDwd8NH3A+Ndb9HzXVPkHrn1idcsz/O4s7aV39Gmpa9iSMxQkkI2EYiltxx3biRNyCghSQV1J59ff5lYLC5tqPaUPdc7Rh6b+MAtywrNm987+L9bUtKMsVtKH2btNOzzTy4cNH1hgexoGbkgJFN5IMHNRbW2AlrrZAkX+PmsRX4D2+6NzIAhuWrYJhORFnpyE+xOkaCG64lvIyClXz5KphDuESzgPK7p2d+z+FFHMnVCQDmlj8fvI4ZMRvWPIxbMFasPBRGb6KhPwRJNYNMMp7E2T7JHiL9ztheUJ59ZfJkn/GN0Y7cm+arF6hSPdC2rh8nXkmU2y/oJg+6dwe7x+OtM5EfJWIbzwqO624Xo08oYYj66hDvZCRp8vxtbYfjHdH4d1eZc/LLWjZSSMidbR62SYTNm7uTAoGdse3nGqW0ufinf2dPMWAm9O0/ScYwcWIp8jEJcQWmtT6JK0dtTduzgC54xWlxktab6Sm5jqiVV1uqDfKqyeQJao9+zW0wscjS6hxRZO5zma0Eo8YsooOgu0rjvuGidtqRb5rUbtqNWHl1XujbHdEfiIIL8JDF8D+74Jfc7sX4C+trkS6n8WtoBMXNVNj/VPgxQNwezq+1W3KQeuLkb5pnnEIfSGO10CvgKGZVOtofR03dTkP53u00rTwNrQ1sjOJwALENx0hUxDXSMT1EQ7wroW06KdIFr1NjY+3OS+lQWX4ENAWPBvLbyYvH9F6scQpj5lFVFV+MLjkKCR9FxzFSPsHFAmcSx+lWf6Dy08Gt4OdPRjivRtCKpDmcsTRBbp/ANpsRLyPkY68DPlbj/uJhO4njkNaG7fDNxaAB3jodznOeUAGj1iETNIaiHw9tavnabMrS6mQy2ilyQeMo0hwPujJS230zZeiACm1lFrqOd+DjsI3DqyspbwFxAs6BWCSDEWqv06NtQ/yRd5RVXMGCuz3OHPowyNfVOQCFPTl5joTVMw7jKQ+G2dQjDzENhmgCbV6FYx6B0WKr6NNT2x2b/QFT+4T6tm+ygjJ1DCWQn2WNtQ+b4Iqqi+G0lzEHGaQanivqYVFWYHjUm9Td/s+FBhxFhgfeU58j5+xN5LVPYfWLX/TDfRGZfgCsqyfxSs/holjC9l6H9T6nI70bIzDxPk7QXk8gzxsE59Ojl+vgXAdBOPwjgmqqPkLBYKn9sSfKU343LafhaI+kCpr7iIreExvHAlpjUVcHKwsIo9SY+URRHc5xjZfxmHCrFKyS0/Ae6cjrt3wrYThbDHQqhPfehr8/UtqnvcY0SUpMoCEVNS8RIHAZ+LS55THa9QZmENFAoag8w+Q0WOddLswz0T27eHHPlgkKbT0S4j3LKR5Hzxf7N7whlJrEP2dZKnfmSbhbGBaAHhlAR2GoSxzQz2AzCr1Gk7uok51bUojka1xmBYeQe36r2QFvtrnXQOmX/dj1CG+PFRNpEhBAaNqbgVJcQmYxzUMUeiLMjYM7G1PrJ5Cofm70uSDJpkmqjgu9sCG+X/C3/tNATMcBXCa8YLTYczcsVCIf4WifhDvfxYhJeb9pIeWMD57gEmuoGDXwzSuej8noiTQSveNAwcbASF7icTeftx9LwZ0wYIf+6xWikq3CUDw74RCa0+4h4O7ZlADihTPcmNIAQ3PqE/8HM7/F8MwOIo7a3Cek9CEaWXu9yB7mkSXQtCodcSGp0KffEctdR5ROfczZJc9StL6I449EBI/UzzxIHj10joIZHmAKpb8iSrCqFkkhYYi7TuiS6H8tQ5SSfcMGIY7Ed+x3mWcBJVzt6XQUzz35Fa8y8oTBibh3cRDiCnguXPIls/AifgG3slcdzkjHK9D7Xox4kAt3h3MkvTghQ+t3XBcQsXiUaqYP9uNKV8Q1KkvhUH9qpGlPt/HEzqynEaIE4ey76ywjYO2TkUB7eRQC3A8ljupsZWVdwqEA8ZLCMFT/KRtBUVEHd57irrtOnjDKxB+J4zFl5ILBrwpra/CO61cjub7wpoGQ3Wycz8J2HiMkP9EoZ+CtAZMQWeCKFMIazYF5F1UXrOXe2foEGm3aG3tu0jUUkN3T0SOdk+8wQaZ5wGw4kiEY+Qe5jMnwEe/URGei7J5ADIyt0c5ZwLzHPjTsk6DkbjVNG/0G3okzOTV4PVwxt9l8CqmZMHTDh6FK8eQZYRo/sREHNdDhn/IF+ZWKrCDGSy+BTT6tnEy+0MjPkRgXzh6d1PlnAPcO7kjFD4LBgrp92B9o+P062QHT6KGJMOwBwmFaxzYu+Bqco9iAR8o1USWXJRyJNKk8GSqBMOT9SiU7ako3L1A8Ok4KsEc24JJZiL8WER3BwTjcXgUh7pvxoNHvmhdh3eca/MjDjJVeC/MnFkEQfkdvneYw4BJCj56ePI1M6OcilK5CYJf5QZmB/bsuHWBm8T4SCVHnMfoc85hkY3DZELf55kXo4zkvmZ4cTIIexZo4rHcB6dFbyBLs3EYPAjQJDafKWnC5RTzrHBf6BNHCvSNI39LtEwOb28Uu7CmJlV4cfyWCC4/5jfraOoqusQNzBBcnlDSEvLgZfgZHB6x42+GDqykgICilnubgYFeiE1zVPbiYKIMQnVdgRr6qSYoKY6zSMmrScAQ5SaTE4gCN9I46JZcUVHzRRiGn3t/C2EacqHtU6nlieRzlgYJTJHChJSfB3NM7SlQwyj677S+9g0nwAPscXfTYijFL+NZx3OPFRyOKhrGh7C4c/FB1DJ+7TyQAC1v72F+87zej0SJN4NsLP8a0nicqSYmghlP6zZUx5eRbd8LI/cUrj9yGDIR+A43Dwj9PTcgOwj5ItnddyE9/8BxG9K/BoHuzVggTKlnUY29xTyrIndAqu+jSHCrua0Fp3Vd33dBF6mnkNLJlyTWtMA9iweXJc/mHuwhuEo87dLkNpTFHaBJU3Ka2Et7aGKDJrb9CG6gtiOX9sShI3cjLHl7tFaP45lbnTi670SkTxDd5aGh+gvUjLvpKvDvNMOXiTD8Rs34Lk/2vB/lW4/rNk9+M3wtvm2WZukv4gwD0xEHf8N8X0Ugw7GDFQTp4MX42cczzayKNLUjrctx/984HsU5D9pw78fCfFdCRi6liSlq2ZWNX0bevg46uAExcGi0FfeWG5nU9pP45kbv77FMyl0oqHKb9xSq3g8G9fdIeZmbhxgw/VQrjm9Sc/1yJ2xo4UWJocesWUGUx1d6mY+FVYHZI9e7AX3BG8VYdCeIv2sc85nC1qhpqI9xbOELE84wgmEVQVHVuCHxiERq4eE4I10MrJHUHeirDMfOGoNYz3YMWCI47Tav0XMolYhDqbnuCzRlJyhNPQ95usdhigRwvoX4Yk61B15PqKn2S9RY+1UcX0OE3Gnr3oyBIyTXUWPdCebZptrjqbH+3J6Ocacz91nvdy14wty554Ex4W0Qb3W8AnFhykcj74OMlrobXZp8jUroJISs8iK/m9cr4mjSXA/Fhhw1117bE0eHOA1hH+AFfj4BCBP6fMTBAyc4ji/j/Be44aUZ+4cqeRQid73hBPCoF23fAqM9hybvfDi+fTSNLjmUbD0ffPioZ1pNBzavbJvN4pMcHw+T5kmoejW+sQoHd+a+C6PaaxwqqiE3Ap6+V/YRh7brkJ9DqajzEKT5i1RTeQRFAjxR9TJQvdN9MAYsI1YVRYiXZe+bqdCh3OF8jreyx+NKPUdSLaBg1yFGJifvvBDXNUj77V7RGT7W4mjTf5kNJs7dEfHeApU7oa9M8Pc0DxT4AXjkASds6FGYxmHNKChrKHlmAAYLq+AhicvfdQISwMPhSF5DIhCzaQre0SC4sm/A77GI41AEHYIbV+BGvCuhxWr3LB4jxrbAU1zZoxj5R6q+bY/B0iPBhPFGyYDToN6kbv0V00zVUNthglf+uRvXr8KbhILST/ZlYGZ8uSO+5a14s4JOXtZSopqeCgK1CQ8wrRXo6tV3M0JX471Kk5dYMC21eINEdwEsKOepORwIWeSepYDNmUkeh51JHP0E7x5nKx6V1FeRG0OvbqXG0DfMCDDmMwZP+txY9xyNUHC41LI+2Xb4dh5Val6EsB9ggYBRIP0z1HYPRlHvT03zdwdv70ad4gDa2Pme8xxgwZB68hnHoV+BIfmK8ZjXPuPUWO+6yzbDYBvrLjTxm+cS4Cjso8B/3BEfD9V5GGi0VxKZfB+FczxtqK/r+R7Tiuc7FXWdjHgf7ssa+Ja0ppNNB7sBmYObXm3rrzBmMBAextHJ2sXUVP9Xc1YgSM7YQwltw4onDP/UIrmnGQieCUaY16vzDQPwOO6Twain4rjfDKnjWcUaHoMp6RgIHgfugfUPtuPRV+MZU2/vnrhYBBpaR/cYkFg4YX+mTUmG3m1c/gmqtL/ty8AMvCsCYKYCgOxeYar4cXRgsMCIXSggd3IDYgBPVXopR8TBXmJ0boOP/sEOzCSpeyeDxkLZ8D7Vr3qGyiaC58BI7c1vEjVoIWHQMwXzgmoECyyEp38xrV+yErWqDT1DY80oG7dvsGr+NDgRSfonEGbr36WcQ9Td9ns897In/1myFFrsWDegFxJevpCJLyAKDpI3UNOyXsMVC2Ms7F8n+o8OmHd5gEzGQAKhH2xxraGtF93ZCCl9DTVW/tINKRgUnnFgz8gZkueCC0StA+OvdAPiUTF/O/z9jimHHuBc60tgFP7hBvRC60mIM9HrSqWo1ps09EBWxHnKY5aORq0a1d/Y77tgYVW0xL3yhrDeQJxrTZLiOi9RNFrv4D41tFj/NNeslnoaQBJBGLgj3AsHpklJ1HjShAVEBrxrIj7SQ0vUJj3mMTC/CJRRifWWG+KNruAzKBfvpjBl92N5abyvxK8gYxlsY2rvCgdsMhLvXkfBsq0byCpOPSx908rN4Jt/efMfoFV8s7BpUtLOCK5EKMVNzE+5V96Q9juQwfc9ZVJK1jdJEhID59uCqpZcAC17fFLDwOvBFXWel9SgDyEKzzioYDkIuWdPwToM8QG1fASG9oL6OrIxEVR2LpngpF4Eo3sPdxViXF8mE8k7RpXNowecc5MmPR5/evsCRqCqqHmGZQIjmnSIl8ku8vZQoiju/BDfOB/V6h/i9+yeI9L9Q0TJezcUBrS8D+XSl8OZlty3ENteHYQACdqrD00cmXqFgltfMpc++g+mtZeSZN4U+omepstkGGVvxPuf9InDvE+7mP6+jABW0Jr7FtJDiVlQtH11DaeBDVrj4xnUIuXjkEN3aZsYGJmUU+P6ArS9HWQyhBM3wIWRSb2KtgZTG9CRYzaQilzoKZO2vh1PeBRAIsy3ocfEj500JgJRKPspsoLf6WnaKjAUnnGIQNkKWR5XsFq/6blMA084E/pzfYtK3G6abDzBTJOYbR61kgRSJnSGwYUI4F8Uwp6K73sLlKBNtGlsTIe2B5gxmutuRpUcXljtb3oOc7106DfgiaKkewnKoYEzFQdHqexFVTG1HGkvQBl6KwOtFiPP3s14PtJg+2IQN8kgBRSEFkdSVfgGCoX/lvTooOshWpO8FZYspnUjx7gX+YOg7ePkOR6vu7+pUQZPnogHlHhAj4EB6qWLUFPwzST9PWIzTRmXRDe44D6apvrbPGWyeQk3b3tUAzwgBA979x76zgNdhP1dswx/gaLwjIPW8e3sjmfwsnORgFK5Gwpg77gqm9Puuti96gsRXTMpFqJ/7d+xM5EVbYO/yTyJ9kKsLmYFbq8WdJ9R8HEAKaSF2pSMmdmtD+5LElzzjntaFsxojGGHidN4naRkyz6AwKbJ6WTw54kpjhPw5Li+MgAIXUwRmWfjwH1ymlcl8IbSje5Zary/mR2Kjj5s5aAUHn3v5kzSyGRi07EDodtp1V2p1wMbFMiRpIPeQ70LBIVnHITmyWruRRS2d5OSLWvA7O4F4Lz3KnWSdwcwT1TTvNBWDLTNliW1d58KWkPQvDiWw0Rmi5sNFyi9GPTq9syv0jzjlWekzkSZzPT0TAVqgDPJ3/YyW/CyD/Chvb1+BsLZUUp3JIMmCxphhHuVJzzI/SNjk6Y5YGW4qNxKXuhwU1/eQ7xCcC1hlHMNRGw2FB5MamSyQLYARlqE/gmNn72PG1BwKDzjQHqqe+KCC587hT0g7IQ1Tww/vJ50oazGbYrxSIxnhOc1oYppRjZ5g/dYjoWmLrJVb1OTTtiTOQ4phjkORwTG1IMgb/Qx3iz4gvY1e3orwTPSPdp7jWDeTbUJC+f5yBwROwiyenvEPTB0zvIYIHbVQpnoveCseJshYj3BBIiYJel51V1PME8WikyyzMjxZAWv8hwKXgAoQOXFa6fEQOsu6ir2WGOEO0BlzLwGhjlPvpBbQJfgkXgvRsA46GAK4yAnmJEK5pw5XLdSsd27cqqQG93vJsCEJWsCGJ7gob1aeOw4x3nVE+mTroNRJh57X4BuSm1BTS/5Htc+MgA7MXprEkXLhcBLc3+IY13/D8XNOxvIkimcnWyw0kb5Q0aSWAfBy4pnAB7FyCvv9qmBIF6tO+CF98qkNDKZpIpk+gEGGZx3j/xzEiXkRZjVmwsOBWgcYpfuNQRtJauzL8NWyUn421uVZBjGYUZPAilRC9DcHumAo9diC5guRbOSjveCea+D6J4JDMHLhyftoCrJbtZpAUNIXtqgb355PSaSXwCteL8JN9AFG1WhX6QW5d135CMzyCLUciUOD0XDgYr3oAjsQUFrvyyOWTSi+LO0LpJ6dF3/wbWG5CuL2rz2VgbYOpKduiRNXgIGU/Z2VgsJQyG8aw8aMskrNQ8aTFltgMz8xz2Ph5EVcQ5NCM91AgoHhWcchO5bqJpnoiZA00gQtu8oISGTN1t0oeZA3EcQVV4crUbNwU5Sc5jF1fj4tZTMyKkY2OothHl0cOEbGt50qCvNipfHWTR2zlQqr9kB1cvtew6+Hj87vhZVCIh0vA66LQed3QAX7AUJ9SUYAniCCcaBL01HtN+klBN4gx6hvYddc3kIMdaMfln71IdZHasfXT8gZaRV8vXQSO3unqRGoJsHqvQ6dlGwCAtqpkBxr1FTEV60rtO5GQNWxIJC9FFX8sUiDRZJGls9xVMmxx3ETqmHlveCeQy1OfVNlA2v95ZkIqkcTTZdTuMWJO+4HwIUnnHQvE1nHJIUhOLwDAvJRZFVRtKK9z6E2EzRncISUTFyPMpuX8NUUQgRPxlP0lr87TupyDCi2I3sYOoZlRVNFVQUuJUsqiepl/QcAbEMXuBP3afyAN0/WiUDDxHW+rE4mkThLDnhwVN2K7za/O7Ylx/kgyYp4vDY3StnqDqjUBLhlMdX+rdyKBwTM5pooCFfMqMIvWWkhkJh3rUuNXgmtuQNehLzjji1fp/WPtY7PHpU2TqEedSAzLs7UiAy01wmw4Sl4ygo/+Ypk8EIr7GVAd9wuni9Kftks15SYy10hL6EA90HemEcK1lDwa0F1bxUeMYhDoZ5RpLFzUEJiHDbqOg7TFTp5G2KSs7uU66KtwdMioUoNHgKLkPy7Epe+iEWbFiE6F3aOxbszUkRP3s4EQEeA077EVk8/wKCHT0ClXg3+1FUfZCi41zwlpn9gCBuWgLdEvOcKLgA00CLJVTZ0uCGFAaCJZzY5F6yVhnQxOwhnTwOmUkc/YQlHoXi8yhLJIXX/ilSZ7kB6TGh6TtUtTS31X8zQWfkBfx9v69KZfIJXogu9YqwvAy/0F80xsQLWjzpnjngeQqC9yFJIpMijUxqYmN1QF+ZtCpJWzzaKVkzci+cb79GTfW9c5Ua627C33tNGvrA5O1s1E76sYTJwKLwjIOgFvcsCl6htW+nVVk3z02In1loCh6evhd4wpzWp7qF0AsR07mcCGbIKIM5in4ZiZK+i/9p+y54Rh388Tg4zPwNCs3b31wngmd1Ks3LGBc7/MbPRw9c25SiOt5P8F68nsC3FGWwo1sMGpEukWSV10QYR0k9RKvS7DU92HhnVATFBW8zSR5468p0KG3tgmL62JMOHCYo/8MU14lXwVe9uxTGgvlNie9RZc35SfcdYYw9ZAxVhi9EuV+F4v8lVdSc4d4ZGPDoQSH+lZTWRBdQ1ZyF7nk8Ju47nrrV9RA+j4l0iE/ba2GEeen0eKjI3WZeTeI3mUaavk7l1d4rMU+thrEi3n0S9EuUSX43VRNZWmjqilyENGzoSwvELcQo1FZ+YUb9FQAKzzhoessQqgcgYsBKGN4KmElZek2cYJpqKs31rKYWyx8Sb8fZx/uwvNv5QjWfw99Dep/HL+8B4LUxe9Oyp/Bh3gvYDYgC70izMumdEMbTzQJkvA80Hxy/Le9Dmg6Ozy8D8Wj7HbKtx92A3KG190Q/R3l/lSqrL3DaWOdvZ3ZwYwWSFLW8Qf89fZLdB0wP3UiW4r0QCgx32chDoiPiwCgQfSaFqs8y9IjSZMKR8Qp3/bY8pNnb6HIcSv8IvAjnoHqGabMed9BMs3dwTgDthfg9eBEerAe/CTGCpLyM7LJ7qHL+UWZrXOY37r+qCO8JQ/BjKuqqBV9eihdQsxG8uf0vUf5fdeIYICj6G5Q1eNArzbIcHvmtkJHvGzpxellJV80NU6TkThKBw81ziXAM8D+psZ5nT8ej+Wk4cuRRozc0GkeW/CfK5iyjK6IyWV6zkDoEe/Ye30M8vPikpNx4edPTr6Hsrnav4mH0l3UAtXed54YMKQrPOPBQ1NjmcS5cZXt3WvGesHHgArW2x881PQaCtwmsmPcbRPRj5tA4GMWvw2Yf3liE5rKn/1swCY9uwqsgk6YV+N5tzgN9oGCoeBP9VsNEsTAFLqZCGP8I5nqVKPIsjldAelQ3pceSwoBhaHGDWbI4X5Co1icD51MGfkaWeAteGA8F/i8VR/Z0biaBxQsKenlAMeB8aFrmLtxXeJAyCU1MmcE4Wtcaehia2C+Rbk9wOmBgBC8p4gXDNxX4cyM+9B7K/20K2sspkjAJMxs01i5FfL93+MQDzHNSHoa03UfdkVXgt/+QFXgJ77yI8CvjnSST11LiPagrw/nbCjMRvC+IoMscdklMN6dFjgO9foNbkI3Ic1DSoHcA+eSh0V4ywjKpXyTd/Ss3pC+UugzyxSOX3IAoTJ4n4rgWcbBM/odE5GXw/0Ogw37eMonvCRg403eQIwLt1+G7T5k4E+GUC4xWzXxzPYQoROPAa63Hlw5bU68hoQJWXtvw/mILH68KcSTK/3lUr8Fg1ktQZN/HI6Z0459lJpG89MPN8O5OglE4EkblcrzzMMK2dZgWz7PSV/bFSTuuGY11S8BUv4yLPgoucMdIjML3puHg2gSeTMKESj2AW793Q/IDpZYhDR6jJVzECYRh0NTYUPc63und68ITiEcm2QuiECDtx0GT5E1Lfejg2TL2MOLw8OIZ/H5sHBnQNVPYBGfEvjepCBslw4ccDZ6aisNdHBJHovJzFO1/ye4eWCPeWAmlqG7z5hlOm5HdEqRnCg5nL5AeIxYDfl/xInzqnJRLv/P+EIoud4om4Zs9MilH4pgKOoUQKvrQhsHznLT9GHUQnMw8YP3KduThp8iDt+HS1kiohytp6tzeJUGGAIVnHErEGtDnxR6imUKknSnksWdA45LXcO9vfZkNileI8Sj0PRDPRIfBWOnqV1D4i/BOzMgJwyB7kAjeRKLoAZz/FLfc4a78jLbx/1wwWvoJXE0hGBZ9Bc7gUSamicFxRo9E4HkjpLy1I30zpSHKBmb9en23d7qyhNZ3uWcewHe0fhded+Eul7G+/gUwxcM50aQxVId8PplXumYC5o/giFPALzc5fJpMlFPxHGB4LvIEFN//pdxTIS9ATau74wykGQaC0+tFswzSy7tCEn3dOGTpwIvlKcg8qgfZy2Skjix1qrNHRZ7QuPRZ8M3v3KsEwEBJsR91yZ+4AUOCZBw1dGhAAUiKab9HofEm9drmXdz6wo5cCgv8YF9miylwY/kjb8MwfIOa6i4lof5gHjXvMPAcL8ttDuO9uEyhNpKtv0lNB/3FfTANwPyNtefjvdPBkB+aOHq+kQw93+rAcTV1FR0LhvaYER4Fx2cS3/fQZnhvChRdhDw+6qQp1aNpoonCQrVf242ez5vy08tpXZKNjryBl/g9z4P/eIDzHPdc7MF/0qD7HFKR59LThMso6PEAylx2fQc8uMrwWco4cC+2jHQE54bZcOF1pBl+zMM3m0KnoQy+DUFw9ltOmw8gyt88219HrqAOcRwUn1dzifsgx+d1ZLEUxUf/2ULBrtPgqF0A5dicWZpxL/oM779O9lFmA6/MoF2ZPwXvNphyNHGlQvR7ugvlei3S+4WkfKx59WFOu8eh0+jXErPx0n968x/7rjm+R1U1hyNgSMDcXHgonV4MyhyDs5j06Sk0uvxv1Lo+fhjf1jVdVBx6iCxTSNtBQEc5zO8evIm8VneC3qfB+3eWB965Yglt4SUz9M54HtXumOe5oJTdAsZ9ANb7DDDWQ0S1Xm5FcrStfoFGT76bbKFJaF4obQzJQCD+O+5B6j3cvwfHD/CtG6njveTr8Y+eyst/LES6mZt4XDd7Mjj0J/gOt//fRW0NyavZbe91U2D6gxTg2pCeCqM7BvnlWlZCmri6q25CPlL3ebR+sJnKpu2GePZEGtzAKPhaXID0pF47PxajpvNyKHPxKncUu3njQ3GzzQvUVomyWBX/odIpPKBgId7hNp9YmrSizFfDgN1Fre8lH5HWtraNSmc8gG8wz01GXrgZJp4efGi1Ad/4K7U39I6nj6J17WYate1DUD7gPT0R73NThUcc9hqy5Q2Iw6kVWlOKyRILEDdP5uSO7WjaUZ60AQ7k3Xg2haPAAD3aVj9PJVPvgCrajDQU4f1S8Ftpn++bNEDhac2O0j9wcRZqlLdTZ0NyniubdgSe54742PSBnjikAr+t6X8b/Ja1EWr7oB5y/m8obQW68pDf0WR2o/NIM6m1SEM9aLKISugiKOr+f7O14WUaO+EuyCQPgecJtCyTwT7f4kOrD1BW94KeZ1Nj/fVIb/L9FkqnTUWZV+MlXjWBD4dGPNRb0Crwf/La9ebVHVQ24328Owfp4fldve+T/hjvo6yoHOl+0NBskAFKFCDMTk6dSyE9+4Ax3EBAqe9AwSdrixcUqp4Oz2B/FEwVLqFEZAve+Y/ZT9cLE+ZMJR3A87Qb3t4G3gyPRnifuq3XaOMSVmr9Mwpe4HbDTrEDjNAUpIt3oeO2VF4CoRGewRqKyDcy73g+zqLJG6uo2wZTxywbzpARReuq4MVnuBwxj14JFPGGPDNwFV3CAPTSH5K036TGUe8QLe5dYDAZKmuuhVCfhby5AQxmK/UuWVv3p3XPJRlC6wFegExCGBLzxt62sNtow7K+s4N5c5r1pVWkEjaT4Xe6rW76iGs2Gc76rTpwGqng3lAQk5H+EGxwJ7ICgdUNFIm85eyJ7G596Q1BFbO3JQruRRJGQptNoXgezBaw43tQTG9RcyWUAWobBoskTa6f4F2eQZSnhKHPoAzicFwRhZp2xPemoiynIknjYPCYt3nxyk+QpjdIFr2V2QY7QHn1BDhexX3SxwhsbcrLRjVc7pbeBWmdBiXJqwJw/wgv794C4wmDilp/0zI2CB4dAlmAh4q2d/GMa8ikiMokj0LkbU/XULd6M+nWvongEWy6re8SIMx/ijpStwIwINPjmiZQkcfufgyOZwQchXSbOA0ACtM4MCpqTgBT/x3UcQM4qbqRlDyMmpf4a/QUAirCVVDmdSibHXrLCWCvWUd+B6/r+26IDx8+hhniva1CQqTtPngRblswg5WPDMGD/B1NCOc+HNBH7hD6IHjF8YaBjbjSHfCaCnBugw8fPjJF4RoH3lRcqEsobk0W7sW3wlA+txfkonT/S5h4MO+lnWTpBfUOjSlb6l748OFjGKIwO6SjaFv9No2cVoTaQ9gNAeClCmtb4jWLyqato7aG/C0x4SM9eF394hk8q/t6lMsB8bUGwDQpiWtozRPphxn68OGjYFG4fQ5R8HIDW/VNJOXxFDshxowq4KWyxZ34/TuJohWeS1t4gjt2m2ZQNy0gW7xKLUtr3Rs+vMC1hIh9Kwi+K65QCLoS5TEirjwMUCZCN5HoCtP6Fb7R9uFjGKPwjQODFxGzS64hGTzFUUixRoI9Vd1JWvGCZC9AaT1Dtn6HApYz21NYmuyuMbg3AfcmkVCTyZbVJGlXkoGJZHf/gZrqMl/J8n8RoUMrSXfzRK/dHNonGoUouCzUVdRUWxBrw/jw4SN7DA/jYDCziCrLz0WSz4WSd7f6TDASjN7wxLGV7Nbiv5tlfs6pfSyjEfrQoRgqNmzA61MpyWvBuMbBA8ZIq6dpBB1pJjL68OFjWMPVqMMBq7rg4V9BZM8j274XOqrDMQiu3udx9masfY/y4pvRI2oRYp5jmODp1N7Nuzv5SAavnfh6gFs8M1jp12FAzvQNgw8fnw4MI+PgomnZK9Tc9iV4/IeSsn8PRc+bo0eMoYg1FlF7YOBemxmQ/BxPkFO8mN5TpMWZNGY07+bmIxm4aY5pxkYgSucorbVuIztyO36P8uef+PDx6UGsBh2e4HXYKTIblYK9SIrd8LszNNZI5CyI7EVXWmyBcuMVED/E/fdhGF4iLZdSc+WrvbNVfSTFzOOKqLnxSNAwTEKVg45cPdsKWr5BNtXRxrrncZ2kvcmHDx/DEcPfOMQiHA7Q24Ex1B0JkuqWJIPO5iw2dVCwq4toZFvmI5p8+PDhw4cPHz58+PDhw4cPHz58+PDhw4cPHz58+PDhw4cPHz58+PDhw4cPHz58+PDhw4cPHz58+PDhw4cPHz58+PDhw4cPHz58+PDhw4cPHz58+PDhw4cPHz58+PDhw4cPHz58+PDhw4cPHz58+PDhw4cPHz58+PDhw4cPHz58+PDhw4cPHz58+PDhw4cPHz58+PDhw4cPHz58+PDhw4cPHz58+PDhw4cPHz58+PDhw4cPHz58+PDhw4cPHz58+PDhw4cPHz58+PDhw4cPHz58+PDhw4cPHz58ENH/A/uKW9bAl6j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83240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5AFB369-4673-4727-A7CD-D86AFE0AE06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 xmlns:a16="http://schemas.microsoft.com/office/drawing/2014/main" id="{50709826-4D6B-4A97-8DB3-5DA1666262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cxnSp>
          <p:nvCxnSpPr>
            <p:cNvPr id="12" name="Straight Connector 11">
              <a:extLst>
                <a:ext uri="{FF2B5EF4-FFF2-40B4-BE49-F238E27FC236}">
                  <a16:creationId xmlns="" xmlns:a16="http://schemas.microsoft.com/office/drawing/2014/main" id="{47263F58-6EE6-45B3-9BF2-C0BD5D30A556}"/>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5197CE03-EB81-4718-BEA1-C2D488961E5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 xmlns:a16="http://schemas.microsoft.com/office/drawing/2014/main" id="{A3451629-72D6-4E33-A99A-40FAF7445DD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25">
              <a:extLst>
                <a:ext uri="{FF2B5EF4-FFF2-40B4-BE49-F238E27FC236}">
                  <a16:creationId xmlns="" xmlns:a16="http://schemas.microsoft.com/office/drawing/2014/main" id="{E04F0FD4-BCD5-4435-A6B5-A2E69303B7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Isosceles Triangle 15">
              <a:extLst>
                <a:ext uri="{FF2B5EF4-FFF2-40B4-BE49-F238E27FC236}">
                  <a16:creationId xmlns="" xmlns:a16="http://schemas.microsoft.com/office/drawing/2014/main" id="{DE110F09-1C81-4E73-B5E9-D857CD879F0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Rectangle 27">
              <a:extLst>
                <a:ext uri="{FF2B5EF4-FFF2-40B4-BE49-F238E27FC236}">
                  <a16:creationId xmlns="" xmlns:a16="http://schemas.microsoft.com/office/drawing/2014/main" id="{273A9C01-06BD-4E8E-8BBF-2E2A9ECF49C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8">
              <a:extLst>
                <a:ext uri="{FF2B5EF4-FFF2-40B4-BE49-F238E27FC236}">
                  <a16:creationId xmlns="" xmlns:a16="http://schemas.microsoft.com/office/drawing/2014/main" id="{B206C9B2-27BE-4B6F-A4D0-485FBBEB58F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29">
              <a:extLst>
                <a:ext uri="{FF2B5EF4-FFF2-40B4-BE49-F238E27FC236}">
                  <a16:creationId xmlns="" xmlns:a16="http://schemas.microsoft.com/office/drawing/2014/main" id="{2E7D673E-0C5C-4F2B-B46E-3E9286B9E86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9">
              <a:extLst>
                <a:ext uri="{FF2B5EF4-FFF2-40B4-BE49-F238E27FC236}">
                  <a16:creationId xmlns="" xmlns:a16="http://schemas.microsoft.com/office/drawing/2014/main" id="{F0F78B34-9B26-4CA9-B8F0-B9638730F9F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pic>
        <p:nvPicPr>
          <p:cNvPr id="2" name="Picture 1">
            <a:extLst>
              <a:ext uri="{FF2B5EF4-FFF2-40B4-BE49-F238E27FC236}">
                <a16:creationId xmlns="" xmlns:a16="http://schemas.microsoft.com/office/drawing/2014/main" id="{66D926D1-1E2B-F7DF-0A4D-48915B19AF71}"/>
              </a:ext>
            </a:extLst>
          </p:cNvPr>
          <p:cNvPicPr>
            <a:picLocks noChangeAspect="1"/>
          </p:cNvPicPr>
          <p:nvPr/>
        </p:nvPicPr>
        <p:blipFill rotWithShape="1">
          <a:blip r:embed="rId2"/>
          <a:srcRect l="22527" t="9091" r="7376"/>
          <a:stretch/>
        </p:blipFill>
        <p:spPr>
          <a:xfrm>
            <a:off x="4893012" y="0"/>
            <a:ext cx="7298987" cy="6866467"/>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TextBox 5">
            <a:extLst>
              <a:ext uri="{FF2B5EF4-FFF2-40B4-BE49-F238E27FC236}">
                <a16:creationId xmlns="" xmlns:a16="http://schemas.microsoft.com/office/drawing/2014/main" id="{8D69B965-94F6-8828-BC79-D5E5D47A7B01}"/>
              </a:ext>
            </a:extLst>
          </p:cNvPr>
          <p:cNvSpPr txBox="1"/>
          <p:nvPr/>
        </p:nvSpPr>
        <p:spPr>
          <a:xfrm>
            <a:off x="763728" y="-338667"/>
            <a:ext cx="4980069" cy="2353430"/>
          </a:xfrm>
          <a:prstGeom prst="rect">
            <a:avLst/>
          </a:prstGeom>
        </p:spPr>
        <p:txBody>
          <a:bodyPr vert="horz" lIns="91440" tIns="45720" rIns="91440" bIns="45720" rtlCol="0" anchor="b">
            <a:normAutofit/>
          </a:bodyPr>
          <a:lstStyle/>
          <a:p>
            <a:pPr>
              <a:spcBef>
                <a:spcPct val="0"/>
              </a:spcBef>
              <a:spcAft>
                <a:spcPts val="600"/>
              </a:spcAft>
            </a:pPr>
            <a:r>
              <a:rPr lang="en-US" sz="3200" dirty="0">
                <a:solidFill>
                  <a:schemeClr val="accent1"/>
                </a:solidFill>
                <a:latin typeface="+mj-lt"/>
                <a:ea typeface="+mj-ea"/>
                <a:cs typeface="+mj-cs"/>
              </a:rPr>
              <a:t>City of Little Rock </a:t>
            </a:r>
          </a:p>
          <a:p>
            <a:pPr>
              <a:spcBef>
                <a:spcPct val="0"/>
              </a:spcBef>
              <a:spcAft>
                <a:spcPts val="600"/>
              </a:spcAft>
            </a:pPr>
            <a:r>
              <a:rPr lang="en-US" sz="3200" dirty="0">
                <a:solidFill>
                  <a:schemeClr val="accent1"/>
                </a:solidFill>
                <a:latin typeface="+mj-lt"/>
                <a:ea typeface="+mj-ea"/>
                <a:cs typeface="+mj-cs"/>
              </a:rPr>
              <a:t>CHDO Requirements </a:t>
            </a:r>
          </a:p>
          <a:p>
            <a:pPr marL="685800" indent="-685800">
              <a:spcBef>
                <a:spcPct val="0"/>
              </a:spcBef>
              <a:spcAft>
                <a:spcPts val="600"/>
              </a:spcAft>
              <a:buFont typeface="Arial" panose="020B0604020202020204" pitchFamily="34" charset="0"/>
              <a:buChar char="•"/>
            </a:pPr>
            <a:endParaRPr lang="en-US" sz="2600" dirty="0">
              <a:solidFill>
                <a:schemeClr val="accent1"/>
              </a:solidFill>
              <a:latin typeface="+mj-lt"/>
              <a:ea typeface="+mj-ea"/>
              <a:cs typeface="+mj-cs"/>
            </a:endParaRPr>
          </a:p>
        </p:txBody>
      </p:sp>
      <p:cxnSp>
        <p:nvCxnSpPr>
          <p:cNvPr id="22" name="Straight Connector 21">
            <a:extLst>
              <a:ext uri="{FF2B5EF4-FFF2-40B4-BE49-F238E27FC236}">
                <a16:creationId xmlns="" xmlns:a16="http://schemas.microsoft.com/office/drawing/2014/main" id="{A57C1A16-B8AB-4D99-A195-A38F556A648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F8A9B20B-D1DD-4573-B5EC-55802951923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 xmlns:a16="http://schemas.microsoft.com/office/drawing/2014/main" id="{66D61E08-70C3-48D8-BEA0-787111DC30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Rectangle 25">
            <a:extLst>
              <a:ext uri="{FF2B5EF4-FFF2-40B4-BE49-F238E27FC236}">
                <a16:creationId xmlns="" xmlns:a16="http://schemas.microsoft.com/office/drawing/2014/main" id="{FC55298F-0AE5-478E-AD2B-03C2614C58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Isosceles Triangle 24">
            <a:extLst>
              <a:ext uri="{FF2B5EF4-FFF2-40B4-BE49-F238E27FC236}">
                <a16:creationId xmlns="" xmlns:a16="http://schemas.microsoft.com/office/drawing/2014/main" id="{C180E4EA-0B63-4779-A895-7E90E71088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2" name="Rectangle 27">
            <a:extLst>
              <a:ext uri="{FF2B5EF4-FFF2-40B4-BE49-F238E27FC236}">
                <a16:creationId xmlns="" xmlns:a16="http://schemas.microsoft.com/office/drawing/2014/main" id="{CEE01D9D-3DE8-4EED-B0D3-8F3C79CC76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4" name="Rectangle 28">
            <a:extLst>
              <a:ext uri="{FF2B5EF4-FFF2-40B4-BE49-F238E27FC236}">
                <a16:creationId xmlns="" xmlns:a16="http://schemas.microsoft.com/office/drawing/2014/main" id="{89AF5CE9-607F-43F4-8983-DCD6DA4051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6" name="Rectangle 29">
            <a:extLst>
              <a:ext uri="{FF2B5EF4-FFF2-40B4-BE49-F238E27FC236}">
                <a16:creationId xmlns="" xmlns:a16="http://schemas.microsoft.com/office/drawing/2014/main" id="{6EEA2DBD-9E1E-4521-8C01-F32AD18A89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8" name="Isosceles Triangle 29">
            <a:extLst>
              <a:ext uri="{FF2B5EF4-FFF2-40B4-BE49-F238E27FC236}">
                <a16:creationId xmlns="" xmlns:a16="http://schemas.microsoft.com/office/drawing/2014/main" id="{15BBD2C1-BA9B-46A9-A27A-33498B1692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Picture 4" descr="A logo of a city&#10;&#10;Description automatically generated">
            <a:extLst>
              <a:ext uri="{FF2B5EF4-FFF2-40B4-BE49-F238E27FC236}">
                <a16:creationId xmlns="" xmlns:a16="http://schemas.microsoft.com/office/drawing/2014/main" id="{7CB3D166-021A-C3F9-431E-A776CDF74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7529" y="83109"/>
            <a:ext cx="1317215" cy="1108656"/>
          </a:xfrm>
          <a:prstGeom prst="rect">
            <a:avLst/>
          </a:prstGeom>
        </p:spPr>
      </p:pic>
      <p:pic>
        <p:nvPicPr>
          <p:cNvPr id="4" name="Picture 3">
            <a:extLst>
              <a:ext uri="{FF2B5EF4-FFF2-40B4-BE49-F238E27FC236}">
                <a16:creationId xmlns="" xmlns:a16="http://schemas.microsoft.com/office/drawing/2014/main" id="{7E1DA544-4BD7-2A96-159C-1306572B7967}"/>
              </a:ext>
            </a:extLst>
          </p:cNvPr>
          <p:cNvPicPr>
            <a:picLocks noChangeAspect="1"/>
          </p:cNvPicPr>
          <p:nvPr/>
        </p:nvPicPr>
        <p:blipFill>
          <a:blip r:embed="rId4"/>
          <a:stretch>
            <a:fillRect/>
          </a:stretch>
        </p:blipFill>
        <p:spPr>
          <a:xfrm>
            <a:off x="542836" y="5882929"/>
            <a:ext cx="1694835" cy="792549"/>
          </a:xfrm>
          <a:prstGeom prst="rect">
            <a:avLst/>
          </a:prstGeom>
        </p:spPr>
      </p:pic>
      <p:graphicFrame>
        <p:nvGraphicFramePr>
          <p:cNvPr id="40" name="Title 1">
            <a:extLst>
              <a:ext uri="{FF2B5EF4-FFF2-40B4-BE49-F238E27FC236}">
                <a16:creationId xmlns="" xmlns:a16="http://schemas.microsoft.com/office/drawing/2014/main" id="{57EFF8E6-6233-4624-DA5B-A8B640DA3728}"/>
              </a:ext>
            </a:extLst>
          </p:cNvPr>
          <p:cNvGraphicFramePr/>
          <p:nvPr/>
        </p:nvGraphicFramePr>
        <p:xfrm>
          <a:off x="607364" y="1576720"/>
          <a:ext cx="5114776" cy="38807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7707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 xmlns:a16="http://schemas.microsoft.com/office/drawing/2014/main" id="{4815A7B4-532E-48C9-AC24-D78ACF3339D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sp>
          <p:nvSpPr>
            <p:cNvPr id="28" name="Freeform 14">
              <a:extLst>
                <a:ext uri="{FF2B5EF4-FFF2-40B4-BE49-F238E27FC236}">
                  <a16:creationId xmlns="" xmlns:a16="http://schemas.microsoft.com/office/drawing/2014/main" id="{D40109F4-CE5C-45F4-856E-F3F69C9FD4E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cxnSp>
          <p:nvCxnSpPr>
            <p:cNvPr id="29" name="Straight Connector 28">
              <a:extLst>
                <a:ext uri="{FF2B5EF4-FFF2-40B4-BE49-F238E27FC236}">
                  <a16:creationId xmlns="" xmlns:a16="http://schemas.microsoft.com/office/drawing/2014/main" id="{3CBAA4DE-3D7B-460B-AE98-D9F9990C0B6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7BF1ED3E-4F80-4AF6-A41B-44F53DDE610D}"/>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 xmlns:a16="http://schemas.microsoft.com/office/drawing/2014/main" id="{C0B2D747-3E31-45C5-9A98-A9710A585FB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2" name="Rectangle 25">
              <a:extLst>
                <a:ext uri="{FF2B5EF4-FFF2-40B4-BE49-F238E27FC236}">
                  <a16:creationId xmlns="" xmlns:a16="http://schemas.microsoft.com/office/drawing/2014/main" id="{A15FD4BA-3020-462D-8BE8-B3A65B8E492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Isosceles Triangle 32">
              <a:extLst>
                <a:ext uri="{FF2B5EF4-FFF2-40B4-BE49-F238E27FC236}">
                  <a16:creationId xmlns="" xmlns:a16="http://schemas.microsoft.com/office/drawing/2014/main" id="{A304284A-7318-4DD5-898C-2F6B23C778F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4" name="Rectangle 27">
              <a:extLst>
                <a:ext uri="{FF2B5EF4-FFF2-40B4-BE49-F238E27FC236}">
                  <a16:creationId xmlns="" xmlns:a16="http://schemas.microsoft.com/office/drawing/2014/main" id="{9DF48E66-B635-4509-B115-E0987C014EB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28">
              <a:extLst>
                <a:ext uri="{FF2B5EF4-FFF2-40B4-BE49-F238E27FC236}">
                  <a16:creationId xmlns="" xmlns:a16="http://schemas.microsoft.com/office/drawing/2014/main" id="{E3B96D94-5F5A-4F4C-810C-917BF4D266C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6" name="Rectangle 29">
              <a:extLst>
                <a:ext uri="{FF2B5EF4-FFF2-40B4-BE49-F238E27FC236}">
                  <a16:creationId xmlns="" xmlns:a16="http://schemas.microsoft.com/office/drawing/2014/main" id="{7F3782D6-BFF8-4389-9D39-A023ADAA92C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7" name="Isosceles Triangle 36">
              <a:extLst>
                <a:ext uri="{FF2B5EF4-FFF2-40B4-BE49-F238E27FC236}">
                  <a16:creationId xmlns="" xmlns:a16="http://schemas.microsoft.com/office/drawing/2014/main" id="{ECE162D4-FCAE-441B-B5E9-C91DE62124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 xmlns:a16="http://schemas.microsoft.com/office/drawing/2014/main" id="{50FD7B41-E1F5-459C-A249-BB8922499BB7}"/>
              </a:ext>
            </a:extLst>
          </p:cNvPr>
          <p:cNvSpPr>
            <a:spLocks noGrp="1"/>
          </p:cNvSpPr>
          <p:nvPr>
            <p:ph type="title"/>
          </p:nvPr>
        </p:nvSpPr>
        <p:spPr>
          <a:xfrm>
            <a:off x="6094855" y="1261331"/>
            <a:ext cx="3497565" cy="3002662"/>
          </a:xfrm>
        </p:spPr>
        <p:txBody>
          <a:bodyPr vert="horz" lIns="91440" tIns="45720" rIns="91440" bIns="45720" rtlCol="0" anchor="b">
            <a:normAutofit/>
          </a:bodyPr>
          <a:lstStyle/>
          <a:p>
            <a:r>
              <a:rPr lang="en-US" sz="4400" dirty="0"/>
              <a:t>Down Payment Assistance (DPA)</a:t>
            </a:r>
          </a:p>
        </p:txBody>
      </p:sp>
      <p:sp>
        <p:nvSpPr>
          <p:cNvPr id="39" name="Isosceles Triangle 38">
            <a:extLst>
              <a:ext uri="{FF2B5EF4-FFF2-40B4-BE49-F238E27FC236}">
                <a16:creationId xmlns="" xmlns:a16="http://schemas.microsoft.com/office/drawing/2014/main" id="{F6E918B1-FA59-42EF-8A8E-B0F3D1E540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Picture 4">
            <a:extLst>
              <a:ext uri="{FF2B5EF4-FFF2-40B4-BE49-F238E27FC236}">
                <a16:creationId xmlns="" xmlns:a16="http://schemas.microsoft.com/office/drawing/2014/main" id="{79D1C321-CDAC-5D98-044A-44C65BFF0EF9}"/>
              </a:ext>
            </a:extLst>
          </p:cNvPr>
          <p:cNvPicPr>
            <a:picLocks noChangeAspect="1"/>
          </p:cNvPicPr>
          <p:nvPr/>
        </p:nvPicPr>
        <p:blipFill>
          <a:blip r:embed="rId2"/>
          <a:stretch>
            <a:fillRect/>
          </a:stretch>
        </p:blipFill>
        <p:spPr>
          <a:xfrm>
            <a:off x="888603" y="1754312"/>
            <a:ext cx="4887354" cy="3349376"/>
          </a:xfrm>
          <a:prstGeom prst="rect">
            <a:avLst/>
          </a:prstGeom>
        </p:spPr>
      </p:pic>
      <p:sp>
        <p:nvSpPr>
          <p:cNvPr id="3" name="Slide Number Placeholder 2">
            <a:extLst>
              <a:ext uri="{FF2B5EF4-FFF2-40B4-BE49-F238E27FC236}">
                <a16:creationId xmlns="" xmlns:a16="http://schemas.microsoft.com/office/drawing/2014/main" id="{7424F5BA-7154-4323-9F2C-6BF1A406CB32}"/>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2CF8FB2B-0834-4E69-81CF-5D187DC0C246}" type="slidenum">
              <a:rPr lang="en-US" smtClean="0"/>
              <a:pPr>
                <a:spcAft>
                  <a:spcPts val="600"/>
                </a:spcAft>
              </a:pPr>
              <a:t>11</a:t>
            </a:fld>
            <a:endParaRPr lang="en-US" dirty="0"/>
          </a:p>
        </p:txBody>
      </p:sp>
      <p:pic>
        <p:nvPicPr>
          <p:cNvPr id="4" name="Picture 3" descr="A logo for a company&#10;&#10;Description automatically generated">
            <a:extLst>
              <a:ext uri="{FF2B5EF4-FFF2-40B4-BE49-F238E27FC236}">
                <a16:creationId xmlns="" xmlns:a16="http://schemas.microsoft.com/office/drawing/2014/main" id="{CF3A84AC-2983-02D0-0465-C3DAB44C8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149" y="5854111"/>
            <a:ext cx="1698968" cy="788578"/>
          </a:xfrm>
          <a:prstGeom prst="rect">
            <a:avLst/>
          </a:prstGeom>
        </p:spPr>
      </p:pic>
      <p:pic>
        <p:nvPicPr>
          <p:cNvPr id="6" name="Picture 5">
            <a:extLst>
              <a:ext uri="{FF2B5EF4-FFF2-40B4-BE49-F238E27FC236}">
                <a16:creationId xmlns="" xmlns:a16="http://schemas.microsoft.com/office/drawing/2014/main" id="{CEA1A3CC-84B8-5B09-B441-C9B8530C98C9}"/>
              </a:ext>
            </a:extLst>
          </p:cNvPr>
          <p:cNvPicPr>
            <a:picLocks noChangeAspect="1"/>
          </p:cNvPicPr>
          <p:nvPr/>
        </p:nvPicPr>
        <p:blipFill>
          <a:blip r:embed="rId4"/>
          <a:stretch>
            <a:fillRect/>
          </a:stretch>
        </p:blipFill>
        <p:spPr>
          <a:xfrm>
            <a:off x="10822642" y="12700"/>
            <a:ext cx="1316850" cy="1109568"/>
          </a:xfrm>
          <a:prstGeom prst="rect">
            <a:avLst/>
          </a:prstGeom>
        </p:spPr>
      </p:pic>
    </p:spTree>
    <p:extLst>
      <p:ext uri="{BB962C8B-B14F-4D97-AF65-F5344CB8AC3E}">
        <p14:creationId xmlns:p14="http://schemas.microsoft.com/office/powerpoint/2010/main" val="1095414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1F2B4773-3207-44CC-B7AC-892B7049821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 xmlns:a16="http://schemas.microsoft.com/office/drawing/2014/main" id="{2B8267CA-A7A5-4E11-9D92-4EAC3DD3E80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E83D61B5-C6B4-4A4B-85AD-FEE7A54912C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 xmlns:a16="http://schemas.microsoft.com/office/drawing/2014/main" id="{A0B67FE4-688F-4497-8BFD-157613A697D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Rectangle 25">
              <a:extLst>
                <a:ext uri="{FF2B5EF4-FFF2-40B4-BE49-F238E27FC236}">
                  <a16:creationId xmlns="" xmlns:a16="http://schemas.microsoft.com/office/drawing/2014/main" id="{3BF5BE1A-9BAC-4581-A82B-FD8FE31595B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2" name="Isosceles Triangle 31">
              <a:extLst>
                <a:ext uri="{FF2B5EF4-FFF2-40B4-BE49-F238E27FC236}">
                  <a16:creationId xmlns="" xmlns:a16="http://schemas.microsoft.com/office/drawing/2014/main" id="{971E5644-6772-414A-8199-E30BFB02A5D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Rectangle 27">
              <a:extLst>
                <a:ext uri="{FF2B5EF4-FFF2-40B4-BE49-F238E27FC236}">
                  <a16:creationId xmlns="" xmlns:a16="http://schemas.microsoft.com/office/drawing/2014/main" id="{E8246D50-BB0C-408E-93FD-7B8D63A7F78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4" name="Rectangle 28">
              <a:extLst>
                <a:ext uri="{FF2B5EF4-FFF2-40B4-BE49-F238E27FC236}">
                  <a16:creationId xmlns="" xmlns:a16="http://schemas.microsoft.com/office/drawing/2014/main" id="{AFBC5D22-68C1-44FB-8181-CB84ECAA83F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29">
              <a:extLst>
                <a:ext uri="{FF2B5EF4-FFF2-40B4-BE49-F238E27FC236}">
                  <a16:creationId xmlns="" xmlns:a16="http://schemas.microsoft.com/office/drawing/2014/main" id="{FB6D0FCE-FBDB-4655-A1A7-640B1E86B56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6" name="Isosceles Triangle 35">
              <a:extLst>
                <a:ext uri="{FF2B5EF4-FFF2-40B4-BE49-F238E27FC236}">
                  <a16:creationId xmlns="" xmlns:a16="http://schemas.microsoft.com/office/drawing/2014/main" id="{BC8157DF-FD90-4AD6-B803-3AC0ACD8E6A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7" name="Isosceles Triangle 36">
              <a:extLst>
                <a:ext uri="{FF2B5EF4-FFF2-40B4-BE49-F238E27FC236}">
                  <a16:creationId xmlns="" xmlns:a16="http://schemas.microsoft.com/office/drawing/2014/main" id="{3548B067-9D63-4D21-92EF-CBC9E6338C8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useBgFill="1">
        <p:nvSpPr>
          <p:cNvPr id="39" name="Rectangle 38">
            <a:extLst>
              <a:ext uri="{FF2B5EF4-FFF2-40B4-BE49-F238E27FC236}">
                <a16:creationId xmlns="" xmlns:a16="http://schemas.microsoft.com/office/drawing/2014/main" id="{9F4444CE-BC8D-4D61-B303-4C05614E62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 xmlns:a16="http://schemas.microsoft.com/office/drawing/2014/main" id="{62423CA5-E2E1-4789-B759-9906C1C940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3" name="Isosceles Triangle 42">
            <a:extLst>
              <a:ext uri="{FF2B5EF4-FFF2-40B4-BE49-F238E27FC236}">
                <a16:creationId xmlns="" xmlns:a16="http://schemas.microsoft.com/office/drawing/2014/main" id="{73772B81-181F-48B7-8826-4D9686D15D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 xmlns:a16="http://schemas.microsoft.com/office/drawing/2014/main" id="{50FD7B41-E1F5-459C-A249-BB8922499BB7}"/>
              </a:ext>
            </a:extLst>
          </p:cNvPr>
          <p:cNvSpPr>
            <a:spLocks noGrp="1"/>
          </p:cNvSpPr>
          <p:nvPr>
            <p:ph type="title"/>
          </p:nvPr>
        </p:nvSpPr>
        <p:spPr>
          <a:xfrm>
            <a:off x="565149" y="264812"/>
            <a:ext cx="4203045" cy="1375608"/>
          </a:xfrm>
        </p:spPr>
        <p:txBody>
          <a:bodyPr vert="horz" lIns="91440" tIns="45720" rIns="91440" bIns="45720" rtlCol="0" anchor="ctr">
            <a:normAutofit/>
          </a:bodyPr>
          <a:lstStyle/>
          <a:p>
            <a:r>
              <a:rPr lang="en-US" dirty="0">
                <a:solidFill>
                  <a:schemeClr val="bg1"/>
                </a:solidFill>
              </a:rPr>
              <a:t>Down Payment Assistance (DPA)</a:t>
            </a:r>
          </a:p>
        </p:txBody>
      </p:sp>
      <p:sp>
        <p:nvSpPr>
          <p:cNvPr id="6" name="TextBox 5">
            <a:extLst>
              <a:ext uri="{FF2B5EF4-FFF2-40B4-BE49-F238E27FC236}">
                <a16:creationId xmlns="" xmlns:a16="http://schemas.microsoft.com/office/drawing/2014/main" id="{DA4211F8-F7A1-6FAB-9AE1-185152CAFE8F}"/>
              </a:ext>
            </a:extLst>
          </p:cNvPr>
          <p:cNvSpPr txBox="1"/>
          <p:nvPr/>
        </p:nvSpPr>
        <p:spPr>
          <a:xfrm>
            <a:off x="574764" y="1783823"/>
            <a:ext cx="4139396" cy="344011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a:solidFill>
                  <a:schemeClr val="bg1"/>
                </a:solidFill>
              </a:rPr>
              <a:t>Up to $10,000 in closing costs</a:t>
            </a:r>
          </a:p>
          <a:p>
            <a:pPr>
              <a:spcBef>
                <a:spcPts val="1000"/>
              </a:spcBef>
              <a:buClr>
                <a:schemeClr val="accent1"/>
              </a:buClr>
              <a:buSzPct val="80000"/>
              <a:buFont typeface="Wingdings 3" charset="2"/>
              <a:buChar char=""/>
            </a:pPr>
            <a:r>
              <a:rPr lang="en-US" dirty="0">
                <a:solidFill>
                  <a:schemeClr val="bg1"/>
                </a:solidFill>
              </a:rPr>
              <a:t>Must meet income guidelines</a:t>
            </a:r>
          </a:p>
          <a:p>
            <a:pPr>
              <a:spcBef>
                <a:spcPts val="1000"/>
              </a:spcBef>
              <a:buClr>
                <a:schemeClr val="accent1"/>
              </a:buClr>
              <a:buSzPct val="80000"/>
              <a:buFont typeface="Wingdings 3" charset="2"/>
              <a:buChar char=""/>
            </a:pPr>
            <a:r>
              <a:rPr lang="en-US" dirty="0">
                <a:solidFill>
                  <a:schemeClr val="bg1"/>
                </a:solidFill>
              </a:rPr>
              <a:t>Buyer must be first-time homebuyer</a:t>
            </a:r>
          </a:p>
          <a:p>
            <a:pPr>
              <a:spcBef>
                <a:spcPts val="1000"/>
              </a:spcBef>
              <a:buClr>
                <a:schemeClr val="accent1"/>
              </a:buClr>
              <a:buSzPct val="80000"/>
              <a:buFont typeface="Wingdings 3" charset="2"/>
              <a:buChar char=""/>
            </a:pPr>
            <a:r>
              <a:rPr lang="en-US" dirty="0">
                <a:solidFill>
                  <a:schemeClr val="bg1"/>
                </a:solidFill>
              </a:rPr>
              <a:t>Buyer must own/occupy for 5 years</a:t>
            </a:r>
          </a:p>
          <a:p>
            <a:pPr>
              <a:spcBef>
                <a:spcPts val="1000"/>
              </a:spcBef>
              <a:buClr>
                <a:schemeClr val="accent1"/>
              </a:buClr>
              <a:buSzPct val="80000"/>
              <a:buFont typeface="Wingdings 3" charset="2"/>
              <a:buChar char=""/>
            </a:pPr>
            <a:r>
              <a:rPr lang="en-US" dirty="0">
                <a:solidFill>
                  <a:schemeClr val="bg1"/>
                </a:solidFill>
              </a:rPr>
              <a:t>Home must pass inspection- Brought up to all local code standards  </a:t>
            </a:r>
          </a:p>
          <a:p>
            <a:pPr>
              <a:spcBef>
                <a:spcPts val="1000"/>
              </a:spcBef>
              <a:buClr>
                <a:schemeClr val="accent1"/>
              </a:buClr>
              <a:buSzPct val="80000"/>
              <a:buFont typeface="Wingdings 3" charset="2"/>
              <a:buChar char=""/>
            </a:pPr>
            <a:r>
              <a:rPr lang="en-US" dirty="0">
                <a:solidFill>
                  <a:schemeClr val="bg1"/>
                </a:solidFill>
              </a:rPr>
              <a:t>City allocates $200k of HOME budget</a:t>
            </a:r>
          </a:p>
          <a:p>
            <a:pPr>
              <a:spcBef>
                <a:spcPts val="1000"/>
              </a:spcBef>
              <a:buClr>
                <a:schemeClr val="accent1"/>
              </a:buClr>
              <a:buSzPct val="80000"/>
              <a:buFont typeface="Wingdings 3" charset="2"/>
              <a:buChar char=""/>
            </a:pPr>
            <a:r>
              <a:rPr lang="en-US" dirty="0">
                <a:solidFill>
                  <a:schemeClr val="bg1"/>
                </a:solidFill>
              </a:rPr>
              <a:t>Average 20 subsides per year</a:t>
            </a:r>
          </a:p>
          <a:p>
            <a:pPr>
              <a:spcBef>
                <a:spcPts val="1000"/>
              </a:spcBef>
              <a:buClr>
                <a:schemeClr val="accent1"/>
              </a:buClr>
              <a:buSzPct val="80000"/>
              <a:buFont typeface="Wingdings 3" charset="2"/>
              <a:buChar char=""/>
            </a:pPr>
            <a:endParaRPr lang="en-US" dirty="0">
              <a:solidFill>
                <a:schemeClr val="bg1"/>
              </a:solidFill>
            </a:endParaRPr>
          </a:p>
        </p:txBody>
      </p:sp>
      <p:sp>
        <p:nvSpPr>
          <p:cNvPr id="3" name="Slide Number Placeholder 2">
            <a:extLst>
              <a:ext uri="{FF2B5EF4-FFF2-40B4-BE49-F238E27FC236}">
                <a16:creationId xmlns="" xmlns:a16="http://schemas.microsoft.com/office/drawing/2014/main" id="{7424F5BA-7154-4323-9F2C-6BF1A406CB32}"/>
              </a:ext>
            </a:extLst>
          </p:cNvPr>
          <p:cNvSpPr>
            <a:spLocks noGrp="1"/>
          </p:cNvSpPr>
          <p:nvPr>
            <p:ph type="sldNum" sz="quarter" idx="12"/>
          </p:nvPr>
        </p:nvSpPr>
        <p:spPr>
          <a:xfrm>
            <a:off x="10556161" y="6182876"/>
            <a:ext cx="683339" cy="365125"/>
          </a:xfrm>
        </p:spPr>
        <p:txBody>
          <a:bodyPr vert="horz" lIns="91440" tIns="45720" rIns="91440" bIns="45720" rtlCol="0" anchor="ctr">
            <a:normAutofit/>
          </a:bodyPr>
          <a:lstStyle/>
          <a:p>
            <a:pPr defTabSz="914400">
              <a:spcAft>
                <a:spcPts val="600"/>
              </a:spcAft>
            </a:pPr>
            <a:fld id="{2CF8FB2B-0834-4E69-81CF-5D187DC0C246}" type="slidenum">
              <a:rPr lang="en-US">
                <a:solidFill>
                  <a:schemeClr val="tx1">
                    <a:lumMod val="65000"/>
                    <a:lumOff val="35000"/>
                  </a:schemeClr>
                </a:solidFill>
              </a:rPr>
              <a:pPr defTabSz="914400">
                <a:spcAft>
                  <a:spcPts val="600"/>
                </a:spcAft>
              </a:pPr>
              <a:t>12</a:t>
            </a:fld>
            <a:endParaRPr lang="en-US" dirty="0">
              <a:solidFill>
                <a:schemeClr val="tx1">
                  <a:lumMod val="65000"/>
                  <a:lumOff val="35000"/>
                </a:schemeClr>
              </a:solidFill>
            </a:endParaRPr>
          </a:p>
        </p:txBody>
      </p:sp>
      <p:sp>
        <p:nvSpPr>
          <p:cNvPr id="45" name="Isosceles Triangle 44">
            <a:extLst>
              <a:ext uri="{FF2B5EF4-FFF2-40B4-BE49-F238E27FC236}">
                <a16:creationId xmlns="" xmlns:a16="http://schemas.microsoft.com/office/drawing/2014/main" id="{B2205F6E-03C6-4E92-877C-E2482F6599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Picture 3" descr="A logo for a company&#10;&#10;Description automatically generated">
            <a:extLst>
              <a:ext uri="{FF2B5EF4-FFF2-40B4-BE49-F238E27FC236}">
                <a16:creationId xmlns="" xmlns:a16="http://schemas.microsoft.com/office/drawing/2014/main" id="{CF3A84AC-2983-02D0-0465-C3DAB44C8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149" y="5854111"/>
            <a:ext cx="1698968" cy="788578"/>
          </a:xfrm>
          <a:prstGeom prst="rect">
            <a:avLst/>
          </a:prstGeom>
        </p:spPr>
      </p:pic>
      <p:sp>
        <p:nvSpPr>
          <p:cNvPr id="21" name="TextBox 20">
            <a:extLst>
              <a:ext uri="{FF2B5EF4-FFF2-40B4-BE49-F238E27FC236}">
                <a16:creationId xmlns="" xmlns:a16="http://schemas.microsoft.com/office/drawing/2014/main" id="{1BC05B01-53A7-EDE6-9239-2B7DAD46D969}"/>
              </a:ext>
            </a:extLst>
          </p:cNvPr>
          <p:cNvSpPr txBox="1"/>
          <p:nvPr/>
        </p:nvSpPr>
        <p:spPr>
          <a:xfrm>
            <a:off x="5501205" y="5970277"/>
            <a:ext cx="6100232" cy="646331"/>
          </a:xfrm>
          <a:prstGeom prst="rect">
            <a:avLst/>
          </a:prstGeom>
          <a:noFill/>
        </p:spPr>
        <p:txBody>
          <a:bodyPr wrap="square">
            <a:spAutoFit/>
          </a:bodyPr>
          <a:lstStyle/>
          <a:p>
            <a:r>
              <a:rPr lang="en-US" dirty="0"/>
              <a:t>City holds Annual DPA Workshop – First Time Homebuyers Lenders, Banker, Relators </a:t>
            </a:r>
          </a:p>
        </p:txBody>
      </p:sp>
      <p:pic>
        <p:nvPicPr>
          <p:cNvPr id="23" name="Picture 22">
            <a:extLst>
              <a:ext uri="{FF2B5EF4-FFF2-40B4-BE49-F238E27FC236}">
                <a16:creationId xmlns="" xmlns:a16="http://schemas.microsoft.com/office/drawing/2014/main" id="{BCBF6310-916B-5B65-AAE5-787D53702344}"/>
              </a:ext>
            </a:extLst>
          </p:cNvPr>
          <p:cNvPicPr>
            <a:picLocks noChangeAspect="1"/>
          </p:cNvPicPr>
          <p:nvPr/>
        </p:nvPicPr>
        <p:blipFill>
          <a:blip r:embed="rId3"/>
          <a:stretch>
            <a:fillRect/>
          </a:stretch>
        </p:blipFill>
        <p:spPr>
          <a:xfrm>
            <a:off x="5780500" y="264812"/>
            <a:ext cx="3819768" cy="2543440"/>
          </a:xfrm>
          <a:prstGeom prst="rect">
            <a:avLst/>
          </a:prstGeom>
        </p:spPr>
      </p:pic>
      <p:pic>
        <p:nvPicPr>
          <p:cNvPr id="24" name="Picture 23">
            <a:extLst>
              <a:ext uri="{FF2B5EF4-FFF2-40B4-BE49-F238E27FC236}">
                <a16:creationId xmlns="" xmlns:a16="http://schemas.microsoft.com/office/drawing/2014/main" id="{E70DEA39-A821-4EF0-23F7-EFE4219B8295}"/>
              </a:ext>
            </a:extLst>
          </p:cNvPr>
          <p:cNvPicPr>
            <a:picLocks noChangeAspect="1"/>
          </p:cNvPicPr>
          <p:nvPr/>
        </p:nvPicPr>
        <p:blipFill>
          <a:blip r:embed="rId4"/>
          <a:stretch>
            <a:fillRect/>
          </a:stretch>
        </p:blipFill>
        <p:spPr>
          <a:xfrm>
            <a:off x="7129177" y="2893894"/>
            <a:ext cx="3977342" cy="2960217"/>
          </a:xfrm>
          <a:prstGeom prst="rect">
            <a:avLst/>
          </a:prstGeom>
        </p:spPr>
      </p:pic>
      <p:pic>
        <p:nvPicPr>
          <p:cNvPr id="25" name="Picture 24">
            <a:extLst>
              <a:ext uri="{FF2B5EF4-FFF2-40B4-BE49-F238E27FC236}">
                <a16:creationId xmlns="" xmlns:a16="http://schemas.microsoft.com/office/drawing/2014/main" id="{D900ACEC-3C97-1D6A-52A8-AFE03671E0ED}"/>
              </a:ext>
            </a:extLst>
          </p:cNvPr>
          <p:cNvPicPr>
            <a:picLocks noChangeAspect="1"/>
          </p:cNvPicPr>
          <p:nvPr/>
        </p:nvPicPr>
        <p:blipFill>
          <a:blip r:embed="rId5"/>
          <a:stretch>
            <a:fillRect/>
          </a:stretch>
        </p:blipFill>
        <p:spPr>
          <a:xfrm>
            <a:off x="10761663" y="141491"/>
            <a:ext cx="1316850" cy="1109568"/>
          </a:xfrm>
          <a:prstGeom prst="rect">
            <a:avLst/>
          </a:prstGeom>
        </p:spPr>
      </p:pic>
    </p:spTree>
    <p:extLst>
      <p:ext uri="{BB962C8B-B14F-4D97-AF65-F5344CB8AC3E}">
        <p14:creationId xmlns:p14="http://schemas.microsoft.com/office/powerpoint/2010/main" val="81569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1F2B4773-3207-44CC-B7AC-892B7049821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 xmlns:a16="http://schemas.microsoft.com/office/drawing/2014/main" id="{2B8267CA-A7A5-4E11-9D92-4EAC3DD3E80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E83D61B5-C6B4-4A4B-85AD-FEE7A54912C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 xmlns:a16="http://schemas.microsoft.com/office/drawing/2014/main" id="{A0B67FE4-688F-4497-8BFD-157613A697D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Rectangle 25">
              <a:extLst>
                <a:ext uri="{FF2B5EF4-FFF2-40B4-BE49-F238E27FC236}">
                  <a16:creationId xmlns="" xmlns:a16="http://schemas.microsoft.com/office/drawing/2014/main" id="{3BF5BE1A-9BAC-4581-A82B-FD8FE31595B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2" name="Isosceles Triangle 31">
              <a:extLst>
                <a:ext uri="{FF2B5EF4-FFF2-40B4-BE49-F238E27FC236}">
                  <a16:creationId xmlns="" xmlns:a16="http://schemas.microsoft.com/office/drawing/2014/main" id="{971E5644-6772-414A-8199-E30BFB02A5D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Rectangle 27">
              <a:extLst>
                <a:ext uri="{FF2B5EF4-FFF2-40B4-BE49-F238E27FC236}">
                  <a16:creationId xmlns="" xmlns:a16="http://schemas.microsoft.com/office/drawing/2014/main" id="{E8246D50-BB0C-408E-93FD-7B8D63A7F78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4" name="Rectangle 28">
              <a:extLst>
                <a:ext uri="{FF2B5EF4-FFF2-40B4-BE49-F238E27FC236}">
                  <a16:creationId xmlns="" xmlns:a16="http://schemas.microsoft.com/office/drawing/2014/main" id="{AFBC5D22-68C1-44FB-8181-CB84ECAA83F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29">
              <a:extLst>
                <a:ext uri="{FF2B5EF4-FFF2-40B4-BE49-F238E27FC236}">
                  <a16:creationId xmlns="" xmlns:a16="http://schemas.microsoft.com/office/drawing/2014/main" id="{FB6D0FCE-FBDB-4655-A1A7-640B1E86B56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6" name="Isosceles Triangle 35">
              <a:extLst>
                <a:ext uri="{FF2B5EF4-FFF2-40B4-BE49-F238E27FC236}">
                  <a16:creationId xmlns="" xmlns:a16="http://schemas.microsoft.com/office/drawing/2014/main" id="{BC8157DF-FD90-4AD6-B803-3AC0ACD8E6A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7" name="Isosceles Triangle 36">
              <a:extLst>
                <a:ext uri="{FF2B5EF4-FFF2-40B4-BE49-F238E27FC236}">
                  <a16:creationId xmlns="" xmlns:a16="http://schemas.microsoft.com/office/drawing/2014/main" id="{3548B067-9D63-4D21-92EF-CBC9E6338C8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useBgFill="1">
        <p:nvSpPr>
          <p:cNvPr id="39" name="Rectangle 38">
            <a:extLst>
              <a:ext uri="{FF2B5EF4-FFF2-40B4-BE49-F238E27FC236}">
                <a16:creationId xmlns="" xmlns:a16="http://schemas.microsoft.com/office/drawing/2014/main" id="{9F4444CE-BC8D-4D61-B303-4C05614E62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 xmlns:a16="http://schemas.microsoft.com/office/drawing/2014/main" id="{62423CA5-E2E1-4789-B759-9906C1C940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3" name="Isosceles Triangle 42">
            <a:extLst>
              <a:ext uri="{FF2B5EF4-FFF2-40B4-BE49-F238E27FC236}">
                <a16:creationId xmlns="" xmlns:a16="http://schemas.microsoft.com/office/drawing/2014/main" id="{73772B81-181F-48B7-8826-4D9686D15D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 xmlns:a16="http://schemas.microsoft.com/office/drawing/2014/main" id="{50FD7B41-E1F5-459C-A249-BB8922499BB7}"/>
              </a:ext>
            </a:extLst>
          </p:cNvPr>
          <p:cNvSpPr>
            <a:spLocks noGrp="1"/>
          </p:cNvSpPr>
          <p:nvPr>
            <p:ph type="title"/>
          </p:nvPr>
        </p:nvSpPr>
        <p:spPr>
          <a:xfrm>
            <a:off x="565418" y="170362"/>
            <a:ext cx="4203045" cy="1375608"/>
          </a:xfrm>
        </p:spPr>
        <p:txBody>
          <a:bodyPr vert="horz" lIns="91440" tIns="45720" rIns="91440" bIns="45720" rtlCol="0" anchor="ctr">
            <a:normAutofit fontScale="90000"/>
          </a:bodyPr>
          <a:lstStyle/>
          <a:p>
            <a:r>
              <a:rPr lang="en-US" dirty="0">
                <a:solidFill>
                  <a:schemeClr val="bg1"/>
                </a:solidFill>
              </a:rPr>
              <a:t>Down Payment Assistance – Checklist </a:t>
            </a:r>
          </a:p>
        </p:txBody>
      </p:sp>
      <p:sp>
        <p:nvSpPr>
          <p:cNvPr id="3" name="Slide Number Placeholder 2">
            <a:extLst>
              <a:ext uri="{FF2B5EF4-FFF2-40B4-BE49-F238E27FC236}">
                <a16:creationId xmlns="" xmlns:a16="http://schemas.microsoft.com/office/drawing/2014/main" id="{7424F5BA-7154-4323-9F2C-6BF1A406CB32}"/>
              </a:ext>
            </a:extLst>
          </p:cNvPr>
          <p:cNvSpPr>
            <a:spLocks noGrp="1"/>
          </p:cNvSpPr>
          <p:nvPr>
            <p:ph type="sldNum" sz="quarter" idx="12"/>
          </p:nvPr>
        </p:nvSpPr>
        <p:spPr>
          <a:xfrm>
            <a:off x="10556161" y="6182876"/>
            <a:ext cx="683339" cy="365125"/>
          </a:xfrm>
        </p:spPr>
        <p:txBody>
          <a:bodyPr vert="horz" lIns="91440" tIns="45720" rIns="91440" bIns="45720" rtlCol="0" anchor="ctr">
            <a:normAutofit/>
          </a:bodyPr>
          <a:lstStyle/>
          <a:p>
            <a:pPr defTabSz="914400">
              <a:spcAft>
                <a:spcPts val="600"/>
              </a:spcAft>
            </a:pPr>
            <a:fld id="{2CF8FB2B-0834-4E69-81CF-5D187DC0C246}" type="slidenum">
              <a:rPr lang="en-US">
                <a:solidFill>
                  <a:schemeClr val="tx1">
                    <a:lumMod val="65000"/>
                    <a:lumOff val="35000"/>
                  </a:schemeClr>
                </a:solidFill>
              </a:rPr>
              <a:pPr defTabSz="914400">
                <a:spcAft>
                  <a:spcPts val="600"/>
                </a:spcAft>
              </a:pPr>
              <a:t>13</a:t>
            </a:fld>
            <a:endParaRPr lang="en-US" dirty="0">
              <a:solidFill>
                <a:schemeClr val="tx1">
                  <a:lumMod val="65000"/>
                  <a:lumOff val="35000"/>
                </a:schemeClr>
              </a:solidFill>
            </a:endParaRPr>
          </a:p>
        </p:txBody>
      </p:sp>
      <p:sp>
        <p:nvSpPr>
          <p:cNvPr id="45" name="Isosceles Triangle 44">
            <a:extLst>
              <a:ext uri="{FF2B5EF4-FFF2-40B4-BE49-F238E27FC236}">
                <a16:creationId xmlns="" xmlns:a16="http://schemas.microsoft.com/office/drawing/2014/main" id="{B2205F6E-03C6-4E92-877C-E2482F6599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Picture 3" descr="A logo for a company&#10;&#10;Description automatically generated">
            <a:extLst>
              <a:ext uri="{FF2B5EF4-FFF2-40B4-BE49-F238E27FC236}">
                <a16:creationId xmlns="" xmlns:a16="http://schemas.microsoft.com/office/drawing/2014/main" id="{CF3A84AC-2983-02D0-0465-C3DAB44C8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6" y="6191342"/>
            <a:ext cx="1448692" cy="672412"/>
          </a:xfrm>
          <a:prstGeom prst="rect">
            <a:avLst/>
          </a:prstGeom>
        </p:spPr>
      </p:pic>
      <p:sp>
        <p:nvSpPr>
          <p:cNvPr id="21" name="TextBox 20">
            <a:extLst>
              <a:ext uri="{FF2B5EF4-FFF2-40B4-BE49-F238E27FC236}">
                <a16:creationId xmlns="" xmlns:a16="http://schemas.microsoft.com/office/drawing/2014/main" id="{1BC05B01-53A7-EDE6-9239-2B7DAD46D969}"/>
              </a:ext>
            </a:extLst>
          </p:cNvPr>
          <p:cNvSpPr txBox="1"/>
          <p:nvPr/>
        </p:nvSpPr>
        <p:spPr>
          <a:xfrm>
            <a:off x="5501205" y="5970277"/>
            <a:ext cx="6100232" cy="646331"/>
          </a:xfrm>
          <a:prstGeom prst="rect">
            <a:avLst/>
          </a:prstGeom>
          <a:noFill/>
        </p:spPr>
        <p:txBody>
          <a:bodyPr wrap="square">
            <a:spAutoFit/>
          </a:bodyPr>
          <a:lstStyle/>
          <a:p>
            <a:r>
              <a:rPr lang="en-US" dirty="0"/>
              <a:t>City holds Annual DPA Workshop – First Time Homebuyers Lenders, Banker, Relators </a:t>
            </a:r>
          </a:p>
        </p:txBody>
      </p:sp>
      <p:pic>
        <p:nvPicPr>
          <p:cNvPr id="25" name="Picture 24">
            <a:extLst>
              <a:ext uri="{FF2B5EF4-FFF2-40B4-BE49-F238E27FC236}">
                <a16:creationId xmlns="" xmlns:a16="http://schemas.microsoft.com/office/drawing/2014/main" id="{D900ACEC-3C97-1D6A-52A8-AFE03671E0ED}"/>
              </a:ext>
            </a:extLst>
          </p:cNvPr>
          <p:cNvPicPr>
            <a:picLocks noChangeAspect="1"/>
          </p:cNvPicPr>
          <p:nvPr/>
        </p:nvPicPr>
        <p:blipFill>
          <a:blip r:embed="rId3"/>
          <a:stretch>
            <a:fillRect/>
          </a:stretch>
        </p:blipFill>
        <p:spPr>
          <a:xfrm>
            <a:off x="10761663" y="141491"/>
            <a:ext cx="1316850" cy="1109568"/>
          </a:xfrm>
          <a:prstGeom prst="rect">
            <a:avLst/>
          </a:prstGeom>
        </p:spPr>
      </p:pic>
      <p:pic>
        <p:nvPicPr>
          <p:cNvPr id="5" name="Picture 4">
            <a:extLst>
              <a:ext uri="{FF2B5EF4-FFF2-40B4-BE49-F238E27FC236}">
                <a16:creationId xmlns="" xmlns:a16="http://schemas.microsoft.com/office/drawing/2014/main" id="{D7C0F205-ED1B-8B55-F071-4C1117A21782}"/>
              </a:ext>
            </a:extLst>
          </p:cNvPr>
          <p:cNvPicPr>
            <a:picLocks noChangeAspect="1"/>
          </p:cNvPicPr>
          <p:nvPr/>
        </p:nvPicPr>
        <p:blipFill>
          <a:blip r:embed="rId4"/>
          <a:stretch>
            <a:fillRect/>
          </a:stretch>
        </p:blipFill>
        <p:spPr>
          <a:xfrm>
            <a:off x="6250489" y="596138"/>
            <a:ext cx="4066384" cy="5328366"/>
          </a:xfrm>
          <a:prstGeom prst="rect">
            <a:avLst/>
          </a:prstGeom>
        </p:spPr>
      </p:pic>
      <p:graphicFrame>
        <p:nvGraphicFramePr>
          <p:cNvPr id="47" name="TextBox 5">
            <a:extLst>
              <a:ext uri="{FF2B5EF4-FFF2-40B4-BE49-F238E27FC236}">
                <a16:creationId xmlns="" xmlns:a16="http://schemas.microsoft.com/office/drawing/2014/main" id="{243E0EBB-8879-994B-DC06-BD4F0AD549ED}"/>
              </a:ext>
            </a:extLst>
          </p:cNvPr>
          <p:cNvGraphicFramePr/>
          <p:nvPr>
            <p:extLst>
              <p:ext uri="{D42A27DB-BD31-4B8C-83A1-F6EECF244321}">
                <p14:modId xmlns:p14="http://schemas.microsoft.com/office/powerpoint/2010/main" val="607624742"/>
              </p:ext>
            </p:extLst>
          </p:nvPr>
        </p:nvGraphicFramePr>
        <p:xfrm>
          <a:off x="69751" y="1342417"/>
          <a:ext cx="4967214" cy="4627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67882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B7ACBAED-B2BE-FA0E-3527-EF0CBD315CAE}"/>
            </a:ext>
          </a:extLst>
        </p:cNvPr>
        <p:cNvGrpSpPr/>
        <p:nvPr/>
      </p:nvGrpSpPr>
      <p:grpSpPr>
        <a:xfrm>
          <a:off x="0" y="0"/>
          <a:ext cx="0" cy="0"/>
          <a:chOff x="0" y="0"/>
          <a:chExt cx="0" cy="0"/>
        </a:xfrm>
      </p:grpSpPr>
      <p:grpSp>
        <p:nvGrpSpPr>
          <p:cNvPr id="13" name="Group 12">
            <a:extLst>
              <a:ext uri="{FF2B5EF4-FFF2-40B4-BE49-F238E27FC236}">
                <a16:creationId xmlns="" xmlns:a16="http://schemas.microsoft.com/office/drawing/2014/main" id="{4815A7B4-532E-48C9-AC24-D78ACF3339D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sp>
          <p:nvSpPr>
            <p:cNvPr id="14" name="Freeform 14">
              <a:extLst>
                <a:ext uri="{FF2B5EF4-FFF2-40B4-BE49-F238E27FC236}">
                  <a16:creationId xmlns="" xmlns:a16="http://schemas.microsoft.com/office/drawing/2014/main" id="{D40109F4-CE5C-45F4-856E-F3F69C9FD4E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5" name="Straight Connector 14">
              <a:extLst>
                <a:ext uri="{FF2B5EF4-FFF2-40B4-BE49-F238E27FC236}">
                  <a16:creationId xmlns="" xmlns:a16="http://schemas.microsoft.com/office/drawing/2014/main" id="{3CBAA4DE-3D7B-460B-AE98-D9F9990C0B6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7BF1ED3E-4F80-4AF6-A41B-44F53DDE610D}"/>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 xmlns:a16="http://schemas.microsoft.com/office/drawing/2014/main" id="{C0B2D747-3E31-45C5-9A98-A9710A585FB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 xmlns:a16="http://schemas.microsoft.com/office/drawing/2014/main" id="{A15FD4BA-3020-462D-8BE8-B3A65B8E492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 xmlns:a16="http://schemas.microsoft.com/office/drawing/2014/main" id="{A304284A-7318-4DD5-898C-2F6B23C778F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 xmlns:a16="http://schemas.microsoft.com/office/drawing/2014/main" id="{9DF48E66-B635-4509-B115-E0987C014EB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 xmlns:a16="http://schemas.microsoft.com/office/drawing/2014/main" id="{E3B96D94-5F5A-4F4C-810C-917BF4D266C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9">
              <a:extLst>
                <a:ext uri="{FF2B5EF4-FFF2-40B4-BE49-F238E27FC236}">
                  <a16:creationId xmlns="" xmlns:a16="http://schemas.microsoft.com/office/drawing/2014/main" id="{7F3782D6-BFF8-4389-9D39-A023ADAA92C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 xmlns:a16="http://schemas.microsoft.com/office/drawing/2014/main" id="{ECE162D4-FCAE-441B-B5E9-C91DE62124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 xmlns:a16="http://schemas.microsoft.com/office/drawing/2014/main" id="{394CBAA6-98F6-51DA-CB97-2EBE8D95AE01}"/>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5400" dirty="0"/>
              <a:t>Public Private Partnerships </a:t>
            </a:r>
            <a:endParaRPr lang="en-US" sz="5400"/>
          </a:p>
        </p:txBody>
      </p:sp>
      <p:sp>
        <p:nvSpPr>
          <p:cNvPr id="25" name="Isosceles Triangle 24">
            <a:extLst>
              <a:ext uri="{FF2B5EF4-FFF2-40B4-BE49-F238E27FC236}">
                <a16:creationId xmlns="" xmlns:a16="http://schemas.microsoft.com/office/drawing/2014/main" id="{DC99427B-A97E-40A3-B1FD-4557346C6A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Graphic 9" descr="News">
            <a:extLst>
              <a:ext uri="{FF2B5EF4-FFF2-40B4-BE49-F238E27FC236}">
                <a16:creationId xmlns="" xmlns:a16="http://schemas.microsoft.com/office/drawing/2014/main" id="{9EAA69FD-21EF-4B38-E92D-B00EE0D06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88604" y="1550139"/>
            <a:ext cx="3765692" cy="3765692"/>
          </a:xfrm>
          <a:prstGeom prst="rect">
            <a:avLst/>
          </a:prstGeom>
        </p:spPr>
      </p:pic>
      <p:sp>
        <p:nvSpPr>
          <p:cNvPr id="3" name="Slide Number Placeholder 2">
            <a:extLst>
              <a:ext uri="{FF2B5EF4-FFF2-40B4-BE49-F238E27FC236}">
                <a16:creationId xmlns="" xmlns:a16="http://schemas.microsoft.com/office/drawing/2014/main" id="{34DCE816-D3B9-5532-CB1A-5FFD790469F5}"/>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2CF8FB2B-0834-4E69-81CF-5D187DC0C246}" type="slidenum">
              <a:rPr lang="en-US" smtClean="0"/>
              <a:pPr>
                <a:spcAft>
                  <a:spcPts val="600"/>
                </a:spcAft>
              </a:pPr>
              <a:t>14</a:t>
            </a:fld>
            <a:endParaRPr lang="en-US"/>
          </a:p>
        </p:txBody>
      </p:sp>
      <p:pic>
        <p:nvPicPr>
          <p:cNvPr id="4" name="Picture 3" descr="A logo for a company&#10;&#10;Description automatically generated">
            <a:extLst>
              <a:ext uri="{FF2B5EF4-FFF2-40B4-BE49-F238E27FC236}">
                <a16:creationId xmlns="" xmlns:a16="http://schemas.microsoft.com/office/drawing/2014/main" id="{37AB5C33-E2DA-6845-4A89-88381E688B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149" y="5854111"/>
            <a:ext cx="1698968" cy="788578"/>
          </a:xfrm>
          <a:prstGeom prst="rect">
            <a:avLst/>
          </a:prstGeom>
        </p:spPr>
      </p:pic>
      <p:pic>
        <p:nvPicPr>
          <p:cNvPr id="6" name="Picture 5">
            <a:extLst>
              <a:ext uri="{FF2B5EF4-FFF2-40B4-BE49-F238E27FC236}">
                <a16:creationId xmlns="" xmlns:a16="http://schemas.microsoft.com/office/drawing/2014/main" id="{00E0E3AE-921D-CA0F-26FF-2EF360C7981E}"/>
              </a:ext>
            </a:extLst>
          </p:cNvPr>
          <p:cNvPicPr>
            <a:picLocks noChangeAspect="1"/>
          </p:cNvPicPr>
          <p:nvPr/>
        </p:nvPicPr>
        <p:blipFill>
          <a:blip r:embed="rId5"/>
          <a:stretch>
            <a:fillRect/>
          </a:stretch>
        </p:blipFill>
        <p:spPr>
          <a:xfrm>
            <a:off x="10822642" y="12700"/>
            <a:ext cx="1316850" cy="1109568"/>
          </a:xfrm>
          <a:prstGeom prst="rect">
            <a:avLst/>
          </a:prstGeom>
        </p:spPr>
      </p:pic>
    </p:spTree>
    <p:extLst>
      <p:ext uri="{BB962C8B-B14F-4D97-AF65-F5344CB8AC3E}">
        <p14:creationId xmlns:p14="http://schemas.microsoft.com/office/powerpoint/2010/main" val="276051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 xmlns:a16="http://schemas.microsoft.com/office/drawing/2014/main" id="{8D69B965-94F6-8828-BC79-D5E5D47A7B01}"/>
              </a:ext>
            </a:extLst>
          </p:cNvPr>
          <p:cNvSpPr txBox="1"/>
          <p:nvPr/>
        </p:nvSpPr>
        <p:spPr>
          <a:xfrm>
            <a:off x="197256" y="39218"/>
            <a:ext cx="9353144" cy="2640916"/>
          </a:xfrm>
          <a:prstGeom prst="rect">
            <a:avLst/>
          </a:prstGeom>
          <a:effectLst/>
        </p:spPr>
        <p:txBody>
          <a:bodyPr wrap="square" lIns="0" tIns="0" rIns="0" bIns="0" rtlCol="0" anchor="t">
            <a:spAutoFit/>
          </a:bodyPr>
          <a:lstStyle/>
          <a:p>
            <a:pPr>
              <a:lnSpc>
                <a:spcPts val="10925"/>
              </a:lnSpc>
            </a:pPr>
            <a:r>
              <a:rPr lang="en-US" sz="6667" dirty="0">
                <a:solidFill>
                  <a:schemeClr val="bg1"/>
                </a:solidFill>
                <a:latin typeface="Bebas Neue Bold"/>
              </a:rPr>
              <a:t>Community development team</a:t>
            </a:r>
          </a:p>
        </p:txBody>
      </p:sp>
      <p:pic>
        <p:nvPicPr>
          <p:cNvPr id="5" name="Picture 4" descr="A logo of a city&#10;&#10;Description automatically generated">
            <a:extLst>
              <a:ext uri="{FF2B5EF4-FFF2-40B4-BE49-F238E27FC236}">
                <a16:creationId xmlns="" xmlns:a16="http://schemas.microsoft.com/office/drawing/2014/main" id="{7CB3D166-021A-C3F9-431E-A776CDF743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7529" y="83109"/>
            <a:ext cx="1317215" cy="1108656"/>
          </a:xfrm>
          <a:prstGeom prst="rect">
            <a:avLst/>
          </a:prstGeom>
        </p:spPr>
      </p:pic>
      <p:sp>
        <p:nvSpPr>
          <p:cNvPr id="7" name="TextBox 6">
            <a:extLst>
              <a:ext uri="{FF2B5EF4-FFF2-40B4-BE49-F238E27FC236}">
                <a16:creationId xmlns="" xmlns:a16="http://schemas.microsoft.com/office/drawing/2014/main" id="{5CBE2396-4679-E7C7-F34D-99B80E4A3D01}"/>
              </a:ext>
            </a:extLst>
          </p:cNvPr>
          <p:cNvSpPr txBox="1"/>
          <p:nvPr/>
        </p:nvSpPr>
        <p:spPr>
          <a:xfrm>
            <a:off x="-710291" y="-1281240"/>
            <a:ext cx="9353144" cy="2640916"/>
          </a:xfrm>
          <a:prstGeom prst="rect">
            <a:avLst/>
          </a:prstGeom>
          <a:noFill/>
        </p:spPr>
        <p:txBody>
          <a:bodyPr wrap="square">
            <a:spAutoFit/>
          </a:bodyPr>
          <a:lstStyle/>
          <a:p>
            <a:pPr algn="ctr">
              <a:lnSpc>
                <a:spcPts val="23858"/>
              </a:lnSpc>
            </a:pPr>
            <a:r>
              <a:rPr lang="en-US" sz="4000" b="1" dirty="0">
                <a:solidFill>
                  <a:srgbClr val="00173F"/>
                </a:solidFill>
                <a:latin typeface="Bebas Neue" panose="020B0606020202050201" pitchFamily="34" charset="77"/>
                <a:ea typeface="Roboto Condensed" panose="02000000000000000000" pitchFamily="2" charset="0"/>
                <a:cs typeface="Roboto Condensed" panose="02000000000000000000" pitchFamily="2" charset="0"/>
              </a:rPr>
              <a:t>Create a Land Bank Commission</a:t>
            </a:r>
          </a:p>
        </p:txBody>
      </p:sp>
      <p:sp>
        <p:nvSpPr>
          <p:cNvPr id="2" name="TextBox 1">
            <a:extLst>
              <a:ext uri="{FF2B5EF4-FFF2-40B4-BE49-F238E27FC236}">
                <a16:creationId xmlns="" xmlns:a16="http://schemas.microsoft.com/office/drawing/2014/main" id="{02CFFCE7-4DDB-5C87-1B75-587C4C28DAEE}"/>
              </a:ext>
            </a:extLst>
          </p:cNvPr>
          <p:cNvSpPr txBox="1"/>
          <p:nvPr/>
        </p:nvSpPr>
        <p:spPr>
          <a:xfrm>
            <a:off x="749508" y="1359676"/>
            <a:ext cx="9506263" cy="4216539"/>
          </a:xfrm>
          <a:prstGeom prst="rect">
            <a:avLst/>
          </a:prstGeom>
          <a:noFill/>
        </p:spPr>
        <p:txBody>
          <a:bodyPr wrap="square" rtlCol="0">
            <a:spAutoFit/>
          </a:bodyPr>
          <a:lstStyle/>
          <a:p>
            <a:r>
              <a:rPr lang="en-US" sz="2800" b="1" i="0" dirty="0">
                <a:solidFill>
                  <a:srgbClr val="525252"/>
                </a:solidFill>
                <a:effectLst/>
                <a:latin typeface="Barlow" panose="00000500000000000000" pitchFamily="2" charset="0"/>
              </a:rPr>
              <a:t>City of Little Rock Land Bank Mission</a:t>
            </a:r>
            <a:r>
              <a:rPr lang="en-US" b="0" i="0" dirty="0">
                <a:solidFill>
                  <a:srgbClr val="525252"/>
                </a:solidFill>
                <a:effectLst/>
                <a:latin typeface="Barlow" panose="00000500000000000000" pitchFamily="2" charset="0"/>
              </a:rPr>
              <a:t>:</a:t>
            </a:r>
          </a:p>
          <a:p>
            <a:pPr marL="285750" indent="-285750">
              <a:buFont typeface="Arial" panose="020B0604020202020204" pitchFamily="34" charset="0"/>
              <a:buChar char="•"/>
            </a:pPr>
            <a:r>
              <a:rPr lang="en-US" sz="2000" b="1" dirty="0">
                <a:solidFill>
                  <a:srgbClr val="525252"/>
                </a:solidFill>
                <a:latin typeface="Barlow" panose="00000500000000000000" pitchFamily="2" charset="0"/>
              </a:rPr>
              <a:t>R</a:t>
            </a:r>
            <a:r>
              <a:rPr lang="en-US" sz="2000" b="1" i="0" dirty="0">
                <a:solidFill>
                  <a:srgbClr val="525252"/>
                </a:solidFill>
                <a:effectLst/>
                <a:latin typeface="Barlow" panose="00000500000000000000" pitchFamily="2" charset="0"/>
              </a:rPr>
              <a:t>everse blight </a:t>
            </a:r>
          </a:p>
          <a:p>
            <a:pPr marL="285750" indent="-285750">
              <a:buFont typeface="Arial" panose="020B0604020202020204" pitchFamily="34" charset="0"/>
              <a:buChar char="•"/>
            </a:pPr>
            <a:r>
              <a:rPr lang="en-US" sz="2000" b="1" i="0" dirty="0">
                <a:solidFill>
                  <a:srgbClr val="525252"/>
                </a:solidFill>
                <a:effectLst/>
                <a:latin typeface="Barlow" panose="00000500000000000000" pitchFamily="2" charset="0"/>
              </a:rPr>
              <a:t>Increase Homeownership </a:t>
            </a:r>
          </a:p>
          <a:p>
            <a:pPr marL="285750" indent="-285750">
              <a:buFont typeface="Arial" panose="020B0604020202020204" pitchFamily="34" charset="0"/>
              <a:buChar char="•"/>
            </a:pPr>
            <a:r>
              <a:rPr lang="en-US" sz="2000" b="1" dirty="0">
                <a:solidFill>
                  <a:srgbClr val="525252"/>
                </a:solidFill>
                <a:latin typeface="Barlow" panose="00000500000000000000" pitchFamily="2" charset="0"/>
              </a:rPr>
              <a:t>S</a:t>
            </a:r>
            <a:r>
              <a:rPr lang="en-US" sz="2000" b="1" i="0" dirty="0">
                <a:solidFill>
                  <a:srgbClr val="525252"/>
                </a:solidFill>
                <a:effectLst/>
                <a:latin typeface="Barlow" panose="00000500000000000000" pitchFamily="2" charset="0"/>
              </a:rPr>
              <a:t>tability of property values </a:t>
            </a:r>
          </a:p>
          <a:p>
            <a:pPr marL="285750" indent="-285750">
              <a:buFont typeface="Arial" panose="020B0604020202020204" pitchFamily="34" charset="0"/>
              <a:buChar char="•"/>
            </a:pPr>
            <a:r>
              <a:rPr lang="en-US" sz="2000" b="1" dirty="0">
                <a:solidFill>
                  <a:srgbClr val="525252"/>
                </a:solidFill>
                <a:latin typeface="Barlow" panose="00000500000000000000" pitchFamily="2" charset="0"/>
              </a:rPr>
              <a:t>P</a:t>
            </a:r>
            <a:r>
              <a:rPr lang="en-US" sz="2000" b="1" i="0" dirty="0">
                <a:solidFill>
                  <a:srgbClr val="525252"/>
                </a:solidFill>
                <a:effectLst/>
                <a:latin typeface="Barlow" panose="00000500000000000000" pitchFamily="2" charset="0"/>
              </a:rPr>
              <a:t>rovide affordable housing</a:t>
            </a:r>
          </a:p>
          <a:p>
            <a:pPr marL="285750" indent="-285750">
              <a:buFont typeface="Arial" panose="020B0604020202020204" pitchFamily="34" charset="0"/>
              <a:buChar char="•"/>
            </a:pPr>
            <a:r>
              <a:rPr lang="en-US" sz="2000" b="1" dirty="0">
                <a:solidFill>
                  <a:srgbClr val="525252"/>
                </a:solidFill>
                <a:latin typeface="Barlow" panose="00000500000000000000" pitchFamily="2" charset="0"/>
              </a:rPr>
              <a:t>I</a:t>
            </a:r>
            <a:r>
              <a:rPr lang="en-US" sz="2000" b="1" i="0" dirty="0">
                <a:solidFill>
                  <a:srgbClr val="525252"/>
                </a:solidFill>
                <a:effectLst/>
                <a:latin typeface="Barlow" panose="00000500000000000000" pitchFamily="2" charset="0"/>
              </a:rPr>
              <a:t>mprove the health and safety of neighborhoods within the City of Little Rock </a:t>
            </a:r>
          </a:p>
          <a:p>
            <a:pPr marL="285750" indent="-285750">
              <a:buFont typeface="Arial" panose="020B0604020202020204" pitchFamily="34" charset="0"/>
              <a:buChar char="•"/>
            </a:pPr>
            <a:r>
              <a:rPr lang="en-US" sz="2000" b="1" dirty="0">
                <a:solidFill>
                  <a:srgbClr val="525252"/>
                </a:solidFill>
                <a:latin typeface="Barlow" panose="00000500000000000000" pitchFamily="2" charset="0"/>
              </a:rPr>
              <a:t>M</a:t>
            </a:r>
            <a:r>
              <a:rPr lang="en-US" sz="2000" b="1" i="0" dirty="0">
                <a:solidFill>
                  <a:srgbClr val="525252"/>
                </a:solidFill>
                <a:effectLst/>
                <a:latin typeface="Barlow" panose="00000500000000000000" pitchFamily="2" charset="0"/>
              </a:rPr>
              <a:t>aintain the architectural fabric of the community </a:t>
            </a:r>
          </a:p>
          <a:p>
            <a:pPr marL="285750" indent="-285750">
              <a:buFont typeface="Arial" panose="020B0604020202020204" pitchFamily="34" charset="0"/>
              <a:buChar char="•"/>
            </a:pPr>
            <a:endParaRPr lang="en-US" sz="2000" b="1" dirty="0">
              <a:solidFill>
                <a:srgbClr val="525252"/>
              </a:solidFill>
              <a:latin typeface="Barlow" panose="00000500000000000000" pitchFamily="2" charset="0"/>
            </a:endParaRPr>
          </a:p>
          <a:p>
            <a:r>
              <a:rPr lang="en-US" sz="2000" b="1" i="0" dirty="0">
                <a:solidFill>
                  <a:srgbClr val="525252"/>
                </a:solidFill>
                <a:effectLst/>
                <a:latin typeface="Barlow" panose="00000500000000000000" pitchFamily="2" charset="0"/>
              </a:rPr>
              <a:t>The Land Bank Commission provides properties through the acquisition, and disposition of vacant, abandoned, tax delinquent, and city lien property. In collaboration with residents, neighborhoods, developers, nonprofit organizations and other governmental agencies to develop affordable housing and increase homeownership. </a:t>
            </a:r>
            <a:endParaRPr lang="en-US" sz="2000" b="1" dirty="0"/>
          </a:p>
        </p:txBody>
      </p:sp>
    </p:spTree>
    <p:extLst>
      <p:ext uri="{BB962C8B-B14F-4D97-AF65-F5344CB8AC3E}">
        <p14:creationId xmlns:p14="http://schemas.microsoft.com/office/powerpoint/2010/main" val="2843905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0AC8B2A-B8E7-BF51-839B-26A5BC5C0C2F}"/>
            </a:ext>
          </a:extLst>
        </p:cNvPr>
        <p:cNvGrpSpPr/>
        <p:nvPr/>
      </p:nvGrpSpPr>
      <p:grpSpPr>
        <a:xfrm>
          <a:off x="0" y="0"/>
          <a:ext cx="0" cy="0"/>
          <a:chOff x="0" y="0"/>
          <a:chExt cx="0" cy="0"/>
        </a:xfrm>
      </p:grpSpPr>
      <p:sp>
        <p:nvSpPr>
          <p:cNvPr id="3" name="TextBox 5">
            <a:extLst>
              <a:ext uri="{FF2B5EF4-FFF2-40B4-BE49-F238E27FC236}">
                <a16:creationId xmlns="" xmlns:a16="http://schemas.microsoft.com/office/drawing/2014/main" id="{4BDC775B-1300-FD1C-ACB1-DCDCD3EF8028}"/>
              </a:ext>
            </a:extLst>
          </p:cNvPr>
          <p:cNvSpPr txBox="1"/>
          <p:nvPr/>
        </p:nvSpPr>
        <p:spPr>
          <a:xfrm>
            <a:off x="197256" y="39218"/>
            <a:ext cx="9353144" cy="2640916"/>
          </a:xfrm>
          <a:prstGeom prst="rect">
            <a:avLst/>
          </a:prstGeom>
          <a:effectLst/>
        </p:spPr>
        <p:txBody>
          <a:bodyPr wrap="square" lIns="0" tIns="0" rIns="0" bIns="0" rtlCol="0" anchor="t">
            <a:spAutoFit/>
          </a:bodyPr>
          <a:lstStyle/>
          <a:p>
            <a:pPr>
              <a:lnSpc>
                <a:spcPts val="10925"/>
              </a:lnSpc>
            </a:pPr>
            <a:r>
              <a:rPr lang="en-US" sz="6667" dirty="0">
                <a:solidFill>
                  <a:schemeClr val="bg1"/>
                </a:solidFill>
                <a:latin typeface="Bebas Neue Bold"/>
              </a:rPr>
              <a:t>Community development team</a:t>
            </a:r>
          </a:p>
        </p:txBody>
      </p:sp>
      <p:pic>
        <p:nvPicPr>
          <p:cNvPr id="5" name="Picture 4" descr="A logo of a city&#10;&#10;Description automatically generated">
            <a:extLst>
              <a:ext uri="{FF2B5EF4-FFF2-40B4-BE49-F238E27FC236}">
                <a16:creationId xmlns="" xmlns:a16="http://schemas.microsoft.com/office/drawing/2014/main" id="{F95398C8-8FD0-79A9-A861-5CBDAF7E7E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7529" y="83109"/>
            <a:ext cx="1317215" cy="1108656"/>
          </a:xfrm>
          <a:prstGeom prst="rect">
            <a:avLst/>
          </a:prstGeom>
        </p:spPr>
      </p:pic>
      <p:sp>
        <p:nvSpPr>
          <p:cNvPr id="7" name="TextBox 6">
            <a:extLst>
              <a:ext uri="{FF2B5EF4-FFF2-40B4-BE49-F238E27FC236}">
                <a16:creationId xmlns="" xmlns:a16="http://schemas.microsoft.com/office/drawing/2014/main" id="{162A47C4-3E74-3787-3F83-DB1F09029882}"/>
              </a:ext>
            </a:extLst>
          </p:cNvPr>
          <p:cNvSpPr txBox="1"/>
          <p:nvPr/>
        </p:nvSpPr>
        <p:spPr>
          <a:xfrm>
            <a:off x="2019300" y="1191765"/>
            <a:ext cx="6256866" cy="2760371"/>
          </a:xfrm>
          <a:prstGeom prst="rect">
            <a:avLst/>
          </a:prstGeom>
          <a:noFill/>
        </p:spPr>
        <p:txBody>
          <a:bodyPr wrap="square">
            <a:spAutoFit/>
          </a:bodyPr>
          <a:lstStyle/>
          <a:p>
            <a:pPr algn="ctr">
              <a:lnSpc>
                <a:spcPts val="23858"/>
              </a:lnSpc>
            </a:pPr>
            <a:r>
              <a:rPr lang="en-US" sz="9600" b="1" dirty="0">
                <a:solidFill>
                  <a:srgbClr val="00173F"/>
                </a:solidFill>
                <a:latin typeface="Bebas Neue" panose="020B0606020202050201" pitchFamily="34" charset="77"/>
                <a:ea typeface="Roboto Condensed" panose="02000000000000000000" pitchFamily="2" charset="0"/>
                <a:cs typeface="Roboto Condensed" panose="02000000000000000000" pitchFamily="2" charset="0"/>
              </a:rPr>
              <a:t>Questions?</a:t>
            </a:r>
          </a:p>
        </p:txBody>
      </p:sp>
    </p:spTree>
    <p:extLst>
      <p:ext uri="{BB962C8B-B14F-4D97-AF65-F5344CB8AC3E}">
        <p14:creationId xmlns:p14="http://schemas.microsoft.com/office/powerpoint/2010/main" val="2410483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 xmlns:a16="http://schemas.microsoft.com/office/drawing/2014/main" id="{8D69B965-94F6-8828-BC79-D5E5D47A7B01}"/>
              </a:ext>
            </a:extLst>
          </p:cNvPr>
          <p:cNvSpPr txBox="1"/>
          <p:nvPr/>
        </p:nvSpPr>
        <p:spPr>
          <a:xfrm>
            <a:off x="197256" y="39218"/>
            <a:ext cx="9353144" cy="2640916"/>
          </a:xfrm>
          <a:prstGeom prst="rect">
            <a:avLst/>
          </a:prstGeom>
          <a:effectLst/>
        </p:spPr>
        <p:txBody>
          <a:bodyPr wrap="square" lIns="0" tIns="0" rIns="0" bIns="0" rtlCol="0" anchor="t">
            <a:spAutoFit/>
          </a:bodyPr>
          <a:lstStyle/>
          <a:p>
            <a:pPr>
              <a:lnSpc>
                <a:spcPts val="10925"/>
              </a:lnSpc>
            </a:pPr>
            <a:r>
              <a:rPr lang="en-US" sz="6667" dirty="0">
                <a:solidFill>
                  <a:schemeClr val="bg1"/>
                </a:solidFill>
                <a:latin typeface="Bebas Neue Bold"/>
              </a:rPr>
              <a:t>Community development team</a:t>
            </a:r>
          </a:p>
        </p:txBody>
      </p:sp>
      <p:pic>
        <p:nvPicPr>
          <p:cNvPr id="5" name="Picture 4" descr="A logo of a city&#10;&#10;Description automatically generated">
            <a:extLst>
              <a:ext uri="{FF2B5EF4-FFF2-40B4-BE49-F238E27FC236}">
                <a16:creationId xmlns="" xmlns:a16="http://schemas.microsoft.com/office/drawing/2014/main" id="{7CB3D166-021A-C3F9-431E-A776CDF743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7529" y="83109"/>
            <a:ext cx="1317215" cy="1108656"/>
          </a:xfrm>
          <a:prstGeom prst="rect">
            <a:avLst/>
          </a:prstGeom>
        </p:spPr>
      </p:pic>
      <p:sp>
        <p:nvSpPr>
          <p:cNvPr id="7" name="TextBox 6">
            <a:extLst>
              <a:ext uri="{FF2B5EF4-FFF2-40B4-BE49-F238E27FC236}">
                <a16:creationId xmlns="" xmlns:a16="http://schemas.microsoft.com/office/drawing/2014/main" id="{5CBE2396-4679-E7C7-F34D-99B80E4A3D01}"/>
              </a:ext>
            </a:extLst>
          </p:cNvPr>
          <p:cNvSpPr txBox="1"/>
          <p:nvPr/>
        </p:nvSpPr>
        <p:spPr>
          <a:xfrm>
            <a:off x="2281767" y="673358"/>
            <a:ext cx="6256866" cy="2760371"/>
          </a:xfrm>
          <a:prstGeom prst="rect">
            <a:avLst/>
          </a:prstGeom>
          <a:noFill/>
        </p:spPr>
        <p:txBody>
          <a:bodyPr wrap="square">
            <a:spAutoFit/>
          </a:bodyPr>
          <a:lstStyle/>
          <a:p>
            <a:pPr algn="ctr">
              <a:lnSpc>
                <a:spcPts val="23858"/>
              </a:lnSpc>
            </a:pPr>
            <a:r>
              <a:rPr lang="en-US" sz="9600" b="1" dirty="0">
                <a:solidFill>
                  <a:srgbClr val="00173F"/>
                </a:solidFill>
                <a:latin typeface="Bebas Neue" panose="020B0606020202050201" pitchFamily="34" charset="77"/>
                <a:ea typeface="Roboto Condensed" panose="02000000000000000000" pitchFamily="2" charset="0"/>
                <a:cs typeface="Roboto Condensed" panose="02000000000000000000" pitchFamily="2" charset="0"/>
              </a:rPr>
              <a:t>Thank you</a:t>
            </a:r>
          </a:p>
        </p:txBody>
      </p:sp>
      <p:sp>
        <p:nvSpPr>
          <p:cNvPr id="2" name="TextBox 6">
            <a:extLst>
              <a:ext uri="{FF2B5EF4-FFF2-40B4-BE49-F238E27FC236}">
                <a16:creationId xmlns="" xmlns:a16="http://schemas.microsoft.com/office/drawing/2014/main" id="{D47DEB34-A15F-2FE6-99BE-10959CD06D73}"/>
              </a:ext>
            </a:extLst>
          </p:cNvPr>
          <p:cNvSpPr txBox="1"/>
          <p:nvPr/>
        </p:nvSpPr>
        <p:spPr>
          <a:xfrm>
            <a:off x="2096654" y="3941372"/>
            <a:ext cx="7386824" cy="503343"/>
          </a:xfrm>
          <a:prstGeom prst="rect">
            <a:avLst/>
          </a:prstGeom>
        </p:spPr>
        <p:txBody>
          <a:bodyPr wrap="square" lIns="0" tIns="0" rIns="0" bIns="0" rtlCol="0" anchor="t">
            <a:spAutoFit/>
          </a:bodyPr>
          <a:lstStyle/>
          <a:p>
            <a:pPr algn="r">
              <a:lnSpc>
                <a:spcPts val="3852"/>
              </a:lnSpc>
            </a:pPr>
            <a:r>
              <a:rPr lang="en-US" sz="4000" b="1" dirty="0">
                <a:solidFill>
                  <a:srgbClr val="00173F"/>
                </a:solidFill>
                <a:latin typeface="Roboto" panose="02000000000000000000" pitchFamily="2" charset="0"/>
                <a:ea typeface="Roboto" panose="02000000000000000000" pitchFamily="2" charset="0"/>
                <a:cs typeface="Roboto" panose="02000000000000000000" pitchFamily="2" charset="0"/>
              </a:rPr>
              <a:t>Kevin Howard| Director</a:t>
            </a:r>
          </a:p>
        </p:txBody>
      </p:sp>
      <p:sp>
        <p:nvSpPr>
          <p:cNvPr id="4" name="TextBox 7">
            <a:extLst>
              <a:ext uri="{FF2B5EF4-FFF2-40B4-BE49-F238E27FC236}">
                <a16:creationId xmlns="" xmlns:a16="http://schemas.microsoft.com/office/drawing/2014/main" id="{53021C24-7870-6317-F1FF-1A1E6AC94045}"/>
              </a:ext>
            </a:extLst>
          </p:cNvPr>
          <p:cNvSpPr txBox="1"/>
          <p:nvPr/>
        </p:nvSpPr>
        <p:spPr>
          <a:xfrm>
            <a:off x="3421617" y="5455147"/>
            <a:ext cx="4736898" cy="501612"/>
          </a:xfrm>
          <a:prstGeom prst="rect">
            <a:avLst/>
          </a:prstGeom>
        </p:spPr>
        <p:txBody>
          <a:bodyPr wrap="square" lIns="0" tIns="0" rIns="0" bIns="0" rtlCol="0" anchor="t">
            <a:spAutoFit/>
          </a:bodyPr>
          <a:lstStyle/>
          <a:p>
            <a:pPr algn="ctr">
              <a:lnSpc>
                <a:spcPts val="3852"/>
              </a:lnSpc>
            </a:pPr>
            <a:r>
              <a:rPr lang="en-US" sz="4000" b="1" dirty="0">
                <a:solidFill>
                  <a:srgbClr val="00173F"/>
                </a:solidFill>
                <a:latin typeface="Roboto" panose="02000000000000000000" pitchFamily="2" charset="0"/>
                <a:ea typeface="Roboto" panose="02000000000000000000" pitchFamily="2" charset="0"/>
                <a:cs typeface="Roboto" panose="02000000000000000000" pitchFamily="2" charset="0"/>
              </a:rPr>
              <a:t>@citylittlerock</a:t>
            </a:r>
          </a:p>
        </p:txBody>
      </p:sp>
      <p:pic>
        <p:nvPicPr>
          <p:cNvPr id="6" name="Graphic 5">
            <a:extLst>
              <a:ext uri="{FF2B5EF4-FFF2-40B4-BE49-F238E27FC236}">
                <a16:creationId xmlns="" xmlns:a16="http://schemas.microsoft.com/office/drawing/2014/main" id="{E549F4B4-54B9-3236-BDF5-6A60D8B150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780459" y="4654040"/>
            <a:ext cx="3896121" cy="559334"/>
          </a:xfrm>
          <a:prstGeom prst="rect">
            <a:avLst/>
          </a:prstGeom>
        </p:spPr>
      </p:pic>
    </p:spTree>
    <p:extLst>
      <p:ext uri="{BB962C8B-B14F-4D97-AF65-F5344CB8AC3E}">
        <p14:creationId xmlns:p14="http://schemas.microsoft.com/office/powerpoint/2010/main" val="187421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742203" y="2902905"/>
            <a:ext cx="17188995" cy="6390775"/>
          </a:xfrm>
          <a:prstGeom prst="rect">
            <a:avLst/>
          </a:prstGeom>
          <a:solidFill>
            <a:srgbClr val="FFFFFF">
              <a:alpha val="4706"/>
            </a:srgbClr>
          </a:solidFill>
        </p:spPr>
        <p:txBody>
          <a:bodyPr/>
          <a:lstStyle/>
          <a:p>
            <a:endParaRPr lang="en-US"/>
          </a:p>
        </p:txBody>
      </p:sp>
      <p:sp>
        <p:nvSpPr>
          <p:cNvPr id="4" name="AutoShape 4"/>
          <p:cNvSpPr/>
          <p:nvPr/>
        </p:nvSpPr>
        <p:spPr>
          <a:xfrm>
            <a:off x="685800" y="2468972"/>
            <a:ext cx="10820400" cy="3703229"/>
          </a:xfrm>
          <a:prstGeom prst="rect">
            <a:avLst/>
          </a:prstGeom>
          <a:solidFill>
            <a:srgbClr val="00173D"/>
          </a:solidFill>
        </p:spPr>
        <p:txBody>
          <a:bodyPr/>
          <a:lstStyle/>
          <a:p>
            <a:endParaRPr lang="en-US"/>
          </a:p>
        </p:txBody>
      </p:sp>
      <p:grpSp>
        <p:nvGrpSpPr>
          <p:cNvPr id="5" name="Group 5"/>
          <p:cNvGrpSpPr>
            <a:grpSpLocks noChangeAspect="1"/>
          </p:cNvGrpSpPr>
          <p:nvPr/>
        </p:nvGrpSpPr>
        <p:grpSpPr>
          <a:xfrm>
            <a:off x="6229100" y="0"/>
            <a:ext cx="5962901" cy="7129637"/>
            <a:chOff x="0" y="0"/>
            <a:chExt cx="8603361" cy="10286746"/>
          </a:xfrm>
        </p:grpSpPr>
        <p:sp>
          <p:nvSpPr>
            <p:cNvPr id="6" name="Freeform 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stretch>
                <a:fillRect l="-39675" r="-39675"/>
              </a:stretch>
            </a:blipFill>
          </p:spPr>
          <p:txBody>
            <a:bodyPr/>
            <a:lstStyle/>
            <a:p>
              <a:endParaRPr lang="en-US"/>
            </a:p>
          </p:txBody>
        </p:sp>
      </p:grpSp>
      <p:sp>
        <p:nvSpPr>
          <p:cNvPr id="7" name="TextBox 7"/>
          <p:cNvSpPr txBox="1"/>
          <p:nvPr/>
        </p:nvSpPr>
        <p:spPr>
          <a:xfrm>
            <a:off x="645481" y="897906"/>
            <a:ext cx="6062914" cy="613630"/>
          </a:xfrm>
          <a:prstGeom prst="rect">
            <a:avLst/>
          </a:prstGeom>
        </p:spPr>
        <p:txBody>
          <a:bodyPr wrap="square" lIns="0" tIns="0" rIns="0" bIns="0" rtlCol="0" anchor="t">
            <a:spAutoFit/>
          </a:bodyPr>
          <a:lstStyle/>
          <a:p>
            <a:pPr>
              <a:lnSpc>
                <a:spcPts val="5381"/>
              </a:lnSpc>
            </a:pPr>
            <a:r>
              <a:rPr lang="en-US" sz="3200" dirty="0">
                <a:solidFill>
                  <a:schemeClr val="accent1"/>
                </a:solidFill>
                <a:latin typeface="+mj-lt"/>
              </a:rPr>
              <a:t>City of Little Rock Demographics </a:t>
            </a:r>
          </a:p>
        </p:txBody>
      </p:sp>
      <p:sp>
        <p:nvSpPr>
          <p:cNvPr id="8" name="TextBox 8"/>
          <p:cNvSpPr txBox="1"/>
          <p:nvPr/>
        </p:nvSpPr>
        <p:spPr>
          <a:xfrm>
            <a:off x="1389039" y="2780711"/>
            <a:ext cx="4575798" cy="2050818"/>
          </a:xfrm>
          <a:prstGeom prst="rect">
            <a:avLst/>
          </a:prstGeom>
        </p:spPr>
        <p:txBody>
          <a:bodyPr wrap="square" lIns="0" tIns="0" rIns="0" bIns="0" rtlCol="0" anchor="t">
            <a:spAutoFit/>
          </a:bodyPr>
          <a:lstStyle/>
          <a:p>
            <a:pPr marL="359851" lvl="1" indent="-179926">
              <a:lnSpc>
                <a:spcPct val="200000"/>
              </a:lnSpc>
              <a:buFont typeface="Arial"/>
              <a:buChar char="•"/>
            </a:pPr>
            <a:r>
              <a:rPr lang="en-US" sz="1666" spc="33" dirty="0">
                <a:solidFill>
                  <a:srgbClr val="FFFFFF"/>
                </a:solidFill>
                <a:latin typeface="Roboto"/>
              </a:rPr>
              <a:t>Population: </a:t>
            </a:r>
            <a:r>
              <a:rPr lang="en-US" sz="1666" spc="33" dirty="0" smtClean="0">
                <a:solidFill>
                  <a:srgbClr val="FFFFFF"/>
                </a:solidFill>
                <a:latin typeface="Roboto"/>
              </a:rPr>
              <a:t>205,314</a:t>
            </a:r>
            <a:endParaRPr lang="en-US" sz="1666" spc="33" dirty="0">
              <a:solidFill>
                <a:srgbClr val="FFFFFF"/>
              </a:solidFill>
              <a:latin typeface="Roboto"/>
            </a:endParaRPr>
          </a:p>
          <a:p>
            <a:pPr marL="359851" lvl="1" indent="-179926">
              <a:lnSpc>
                <a:spcPct val="200000"/>
              </a:lnSpc>
              <a:buFont typeface="Arial"/>
              <a:buChar char="•"/>
            </a:pPr>
            <a:r>
              <a:rPr lang="en-US" sz="1666" spc="33" dirty="0">
                <a:solidFill>
                  <a:srgbClr val="FFFFFF"/>
                </a:solidFill>
                <a:latin typeface="Roboto"/>
              </a:rPr>
              <a:t>Size: </a:t>
            </a:r>
            <a:r>
              <a:rPr lang="en-US" sz="1666" spc="33" dirty="0" smtClean="0">
                <a:solidFill>
                  <a:srgbClr val="FFFFFF"/>
                </a:solidFill>
                <a:latin typeface="Roboto"/>
              </a:rPr>
              <a:t>125 </a:t>
            </a:r>
            <a:r>
              <a:rPr lang="en-US" sz="1666" spc="33" dirty="0">
                <a:solidFill>
                  <a:srgbClr val="FFFFFF"/>
                </a:solidFill>
                <a:latin typeface="Roboto"/>
              </a:rPr>
              <a:t>square miles</a:t>
            </a:r>
          </a:p>
          <a:p>
            <a:pPr marL="359851" lvl="1" indent="-179926">
              <a:lnSpc>
                <a:spcPct val="200000"/>
              </a:lnSpc>
              <a:buFont typeface="Arial"/>
              <a:buChar char="•"/>
            </a:pPr>
            <a:r>
              <a:rPr lang="en-US" sz="1666" spc="33" dirty="0">
                <a:solidFill>
                  <a:srgbClr val="FFFFFF"/>
                </a:solidFill>
                <a:latin typeface="Roboto"/>
              </a:rPr>
              <a:t>Median Household Income: $</a:t>
            </a:r>
            <a:r>
              <a:rPr lang="en-US" sz="1666" spc="33" dirty="0" smtClean="0">
                <a:solidFill>
                  <a:srgbClr val="FFFFFF"/>
                </a:solidFill>
                <a:latin typeface="Roboto"/>
              </a:rPr>
              <a:t>58,697</a:t>
            </a:r>
            <a:endParaRPr lang="en-US" sz="1666" spc="33" dirty="0">
              <a:solidFill>
                <a:srgbClr val="FFFFFF"/>
              </a:solidFill>
              <a:latin typeface="Roboto"/>
            </a:endParaRPr>
          </a:p>
          <a:p>
            <a:pPr marL="359851" lvl="1" indent="-179926">
              <a:lnSpc>
                <a:spcPct val="200000"/>
              </a:lnSpc>
              <a:buFont typeface="Arial"/>
              <a:buChar char="•"/>
            </a:pPr>
            <a:r>
              <a:rPr lang="en-US" sz="1666" spc="33" dirty="0">
                <a:solidFill>
                  <a:srgbClr val="FFFFFF"/>
                </a:solidFill>
                <a:latin typeface="Roboto"/>
              </a:rPr>
              <a:t>Median Value of Housing units: $</a:t>
            </a:r>
            <a:r>
              <a:rPr lang="en-US" sz="1666" spc="33" dirty="0" smtClean="0">
                <a:solidFill>
                  <a:srgbClr val="FFFFFF"/>
                </a:solidFill>
                <a:latin typeface="Roboto"/>
              </a:rPr>
              <a:t>205,800</a:t>
            </a:r>
            <a:endParaRPr lang="en-US" sz="1666" spc="33" dirty="0">
              <a:solidFill>
                <a:srgbClr val="FFFFFF"/>
              </a:solidFill>
              <a:latin typeface="Roboto"/>
            </a:endParaRPr>
          </a:p>
        </p:txBody>
      </p:sp>
      <p:sp>
        <p:nvSpPr>
          <p:cNvPr id="9" name="Freeform 9"/>
          <p:cNvSpPr/>
          <p:nvPr/>
        </p:nvSpPr>
        <p:spPr>
          <a:xfrm>
            <a:off x="11380873" y="6172200"/>
            <a:ext cx="598223" cy="503505"/>
          </a:xfrm>
          <a:custGeom>
            <a:avLst/>
            <a:gdLst/>
            <a:ahLst/>
            <a:cxnLst/>
            <a:rect l="l" t="t" r="r" b="b"/>
            <a:pathLst>
              <a:path w="897335" h="755257">
                <a:moveTo>
                  <a:pt x="0" y="0"/>
                </a:moveTo>
                <a:lnTo>
                  <a:pt x="897336" y="0"/>
                </a:lnTo>
                <a:lnTo>
                  <a:pt x="897336" y="755257"/>
                </a:lnTo>
                <a:lnTo>
                  <a:pt x="0" y="755257"/>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 xmlns:a16="http://schemas.microsoft.com/office/drawing/2014/main" id="{44BE1EBA-1685-0D75-F997-F492DA541BF2}"/>
              </a:ext>
            </a:extLst>
          </p:cNvPr>
          <p:cNvPicPr>
            <a:picLocks noChangeAspect="1"/>
          </p:cNvPicPr>
          <p:nvPr/>
        </p:nvPicPr>
        <p:blipFill>
          <a:blip r:embed="rId4"/>
          <a:stretch>
            <a:fillRect/>
          </a:stretch>
        </p:blipFill>
        <p:spPr>
          <a:xfrm>
            <a:off x="470073" y="6236154"/>
            <a:ext cx="1359526" cy="6218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 xmlns:a16="http://schemas.microsoft.com/office/drawing/2014/main" id="{8D69B965-94F6-8828-BC79-D5E5D47A7B01}"/>
              </a:ext>
            </a:extLst>
          </p:cNvPr>
          <p:cNvSpPr txBox="1"/>
          <p:nvPr/>
        </p:nvSpPr>
        <p:spPr>
          <a:xfrm>
            <a:off x="197256" y="39218"/>
            <a:ext cx="9353144" cy="2640916"/>
          </a:xfrm>
          <a:prstGeom prst="rect">
            <a:avLst/>
          </a:prstGeom>
          <a:effectLst/>
        </p:spPr>
        <p:txBody>
          <a:bodyPr wrap="square" lIns="0" tIns="0" rIns="0" bIns="0" rtlCol="0" anchor="t">
            <a:spAutoFit/>
          </a:bodyPr>
          <a:lstStyle/>
          <a:p>
            <a:pPr marL="0" marR="0" lvl="0" indent="0" algn="l" defTabSz="457200" rtl="0" eaLnBrk="1" fontAlgn="auto" latinLnBrk="0" hangingPunct="1">
              <a:lnSpc>
                <a:spcPts val="10925"/>
              </a:lnSpc>
              <a:spcBef>
                <a:spcPts val="0"/>
              </a:spcBef>
              <a:spcAft>
                <a:spcPts val="0"/>
              </a:spcAft>
              <a:buClrTx/>
              <a:buSzTx/>
              <a:buFontTx/>
              <a:buNone/>
              <a:tabLst/>
              <a:defRPr/>
            </a:pPr>
            <a:r>
              <a:rPr kumimoji="0" lang="en-US" sz="6667" b="0" i="0" u="none" strike="noStrike" kern="1200" cap="none" spc="0" normalizeH="0" baseline="0" noProof="0" dirty="0">
                <a:ln>
                  <a:noFill/>
                </a:ln>
                <a:solidFill>
                  <a:prstClr val="white"/>
                </a:solidFill>
                <a:effectLst/>
                <a:uLnTx/>
                <a:uFillTx/>
                <a:latin typeface="Bebas Neue Bold"/>
                <a:ea typeface="+mn-ea"/>
                <a:cs typeface="+mn-cs"/>
              </a:rPr>
              <a:t>Community development team</a:t>
            </a:r>
          </a:p>
        </p:txBody>
      </p:sp>
      <p:pic>
        <p:nvPicPr>
          <p:cNvPr id="5" name="Picture 4" descr="A logo of a city&#10;&#10;Description automatically generated">
            <a:extLst>
              <a:ext uri="{FF2B5EF4-FFF2-40B4-BE49-F238E27FC236}">
                <a16:creationId xmlns="" xmlns:a16="http://schemas.microsoft.com/office/drawing/2014/main" id="{7CB3D166-021A-C3F9-431E-A776CDF743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7529" y="83109"/>
            <a:ext cx="1317215" cy="1108656"/>
          </a:xfrm>
          <a:prstGeom prst="rect">
            <a:avLst/>
          </a:prstGeom>
        </p:spPr>
      </p:pic>
      <p:sp>
        <p:nvSpPr>
          <p:cNvPr id="2" name="Title 1">
            <a:extLst>
              <a:ext uri="{FF2B5EF4-FFF2-40B4-BE49-F238E27FC236}">
                <a16:creationId xmlns="" xmlns:a16="http://schemas.microsoft.com/office/drawing/2014/main" id="{A66AEDA0-5B52-DE37-35B9-A7218FDF19B2}"/>
              </a:ext>
            </a:extLst>
          </p:cNvPr>
          <p:cNvSpPr txBox="1">
            <a:spLocks/>
          </p:cNvSpPr>
          <p:nvPr/>
        </p:nvSpPr>
        <p:spPr>
          <a:xfrm>
            <a:off x="1705073" y="215038"/>
            <a:ext cx="6835335" cy="228927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2025 Income Limits</a:t>
            </a:r>
            <a:r>
              <a:rPr lang="en-US" dirty="0">
                <a:solidFill>
                  <a:srgbClr val="5FCBEF"/>
                </a:solidFill>
                <a:latin typeface="Trebuchet MS" panose="020B0603020202020204"/>
              </a:rPr>
              <a:t>-Central AR (Little Rock, NLR, Conway)</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80% of Area Median Income  </a:t>
            </a:r>
          </a:p>
        </p:txBody>
      </p:sp>
      <p:graphicFrame>
        <p:nvGraphicFramePr>
          <p:cNvPr id="4" name="Table 3">
            <a:extLst>
              <a:ext uri="{FF2B5EF4-FFF2-40B4-BE49-F238E27FC236}">
                <a16:creationId xmlns="" xmlns:a16="http://schemas.microsoft.com/office/drawing/2014/main" id="{4C302570-EE7A-9B5D-E237-4DAE46FBE063}"/>
              </a:ext>
            </a:extLst>
          </p:cNvPr>
          <p:cNvGraphicFramePr>
            <a:graphicFrameLocks noGrp="1"/>
          </p:cNvGraphicFramePr>
          <p:nvPr>
            <p:extLst>
              <p:ext uri="{D42A27DB-BD31-4B8C-83A1-F6EECF244321}">
                <p14:modId xmlns:p14="http://schemas.microsoft.com/office/powerpoint/2010/main" val="3158326719"/>
              </p:ext>
            </p:extLst>
          </p:nvPr>
        </p:nvGraphicFramePr>
        <p:xfrm>
          <a:off x="2306941" y="2680134"/>
          <a:ext cx="5133773" cy="3337560"/>
        </p:xfrm>
        <a:graphic>
          <a:graphicData uri="http://schemas.openxmlformats.org/drawingml/2006/table">
            <a:tbl>
              <a:tblPr firstRow="1" bandRow="1">
                <a:tableStyleId>{5C22544A-7EE6-4342-B048-85BDC9FD1C3A}</a:tableStyleId>
              </a:tblPr>
              <a:tblGrid>
                <a:gridCol w="2059833">
                  <a:extLst>
                    <a:ext uri="{9D8B030D-6E8A-4147-A177-3AD203B41FA5}">
                      <a16:colId xmlns="" xmlns:a16="http://schemas.microsoft.com/office/drawing/2014/main" val="3892084159"/>
                    </a:ext>
                  </a:extLst>
                </a:gridCol>
                <a:gridCol w="3073940">
                  <a:extLst>
                    <a:ext uri="{9D8B030D-6E8A-4147-A177-3AD203B41FA5}">
                      <a16:colId xmlns="" xmlns:a16="http://schemas.microsoft.com/office/drawing/2014/main" val="2126296606"/>
                    </a:ext>
                  </a:extLst>
                </a:gridCol>
              </a:tblGrid>
              <a:tr h="370840">
                <a:tc>
                  <a:txBody>
                    <a:bodyPr/>
                    <a:lstStyle/>
                    <a:p>
                      <a:r>
                        <a:rPr lang="en-US" dirty="0"/>
                        <a:t>Household Size </a:t>
                      </a:r>
                    </a:p>
                  </a:txBody>
                  <a:tcPr/>
                </a:tc>
                <a:tc>
                  <a:txBody>
                    <a:bodyPr/>
                    <a:lstStyle/>
                    <a:p>
                      <a:r>
                        <a:rPr lang="en-US" dirty="0"/>
                        <a:t>Maximum Income Limit </a:t>
                      </a:r>
                    </a:p>
                  </a:txBody>
                  <a:tcPr/>
                </a:tc>
                <a:extLst>
                  <a:ext uri="{0D108BD9-81ED-4DB2-BD59-A6C34878D82A}">
                    <a16:rowId xmlns="" xmlns:a16="http://schemas.microsoft.com/office/drawing/2014/main" val="219261505"/>
                  </a:ext>
                </a:extLst>
              </a:tr>
              <a:tr h="370840">
                <a:tc>
                  <a:txBody>
                    <a:bodyPr/>
                    <a:lstStyle/>
                    <a:p>
                      <a:r>
                        <a:rPr lang="en-US" dirty="0"/>
                        <a:t>1</a:t>
                      </a:r>
                    </a:p>
                  </a:txBody>
                  <a:tcPr/>
                </a:tc>
                <a:tc>
                  <a:txBody>
                    <a:bodyPr/>
                    <a:lstStyle/>
                    <a:p>
                      <a:r>
                        <a:rPr lang="en-US" dirty="0"/>
                        <a:t>$51,950</a:t>
                      </a:r>
                    </a:p>
                  </a:txBody>
                  <a:tcPr/>
                </a:tc>
                <a:extLst>
                  <a:ext uri="{0D108BD9-81ED-4DB2-BD59-A6C34878D82A}">
                    <a16:rowId xmlns="" xmlns:a16="http://schemas.microsoft.com/office/drawing/2014/main" val="4206233852"/>
                  </a:ext>
                </a:extLst>
              </a:tr>
              <a:tr h="370840">
                <a:tc>
                  <a:txBody>
                    <a:bodyPr/>
                    <a:lstStyle/>
                    <a:p>
                      <a:r>
                        <a:rPr lang="en-US" dirty="0"/>
                        <a:t>2</a:t>
                      </a:r>
                    </a:p>
                  </a:txBody>
                  <a:tcPr/>
                </a:tc>
                <a:tc>
                  <a:txBody>
                    <a:bodyPr/>
                    <a:lstStyle/>
                    <a:p>
                      <a:r>
                        <a:rPr lang="en-US" dirty="0"/>
                        <a:t>$59,350</a:t>
                      </a:r>
                    </a:p>
                  </a:txBody>
                  <a:tcPr/>
                </a:tc>
                <a:extLst>
                  <a:ext uri="{0D108BD9-81ED-4DB2-BD59-A6C34878D82A}">
                    <a16:rowId xmlns="" xmlns:a16="http://schemas.microsoft.com/office/drawing/2014/main" val="264235536"/>
                  </a:ext>
                </a:extLst>
              </a:tr>
              <a:tr h="370840">
                <a:tc>
                  <a:txBody>
                    <a:bodyPr/>
                    <a:lstStyle/>
                    <a:p>
                      <a:r>
                        <a:rPr lang="en-US" dirty="0"/>
                        <a:t>3</a:t>
                      </a:r>
                    </a:p>
                  </a:txBody>
                  <a:tcPr/>
                </a:tc>
                <a:tc>
                  <a:txBody>
                    <a:bodyPr/>
                    <a:lstStyle/>
                    <a:p>
                      <a:r>
                        <a:rPr lang="en-US" dirty="0"/>
                        <a:t>$66,750</a:t>
                      </a:r>
                    </a:p>
                  </a:txBody>
                  <a:tcPr/>
                </a:tc>
                <a:extLst>
                  <a:ext uri="{0D108BD9-81ED-4DB2-BD59-A6C34878D82A}">
                    <a16:rowId xmlns="" xmlns:a16="http://schemas.microsoft.com/office/drawing/2014/main" val="501466081"/>
                  </a:ext>
                </a:extLst>
              </a:tr>
              <a:tr h="370840">
                <a:tc>
                  <a:txBody>
                    <a:bodyPr/>
                    <a:lstStyle/>
                    <a:p>
                      <a:r>
                        <a:rPr lang="en-US" dirty="0"/>
                        <a:t>4</a:t>
                      </a:r>
                    </a:p>
                  </a:txBody>
                  <a:tcPr/>
                </a:tc>
                <a:tc>
                  <a:txBody>
                    <a:bodyPr/>
                    <a:lstStyle/>
                    <a:p>
                      <a:r>
                        <a:rPr lang="en-US" dirty="0"/>
                        <a:t>$74,150</a:t>
                      </a:r>
                    </a:p>
                  </a:txBody>
                  <a:tcPr/>
                </a:tc>
                <a:extLst>
                  <a:ext uri="{0D108BD9-81ED-4DB2-BD59-A6C34878D82A}">
                    <a16:rowId xmlns="" xmlns:a16="http://schemas.microsoft.com/office/drawing/2014/main" val="2710391510"/>
                  </a:ext>
                </a:extLst>
              </a:tr>
              <a:tr h="370840">
                <a:tc>
                  <a:txBody>
                    <a:bodyPr/>
                    <a:lstStyle/>
                    <a:p>
                      <a:r>
                        <a:rPr lang="en-US" dirty="0"/>
                        <a:t>5</a:t>
                      </a:r>
                    </a:p>
                  </a:txBody>
                  <a:tcPr/>
                </a:tc>
                <a:tc>
                  <a:txBody>
                    <a:bodyPr/>
                    <a:lstStyle/>
                    <a:p>
                      <a:r>
                        <a:rPr lang="en-US" dirty="0"/>
                        <a:t>$80,100</a:t>
                      </a:r>
                    </a:p>
                  </a:txBody>
                  <a:tcPr/>
                </a:tc>
                <a:extLst>
                  <a:ext uri="{0D108BD9-81ED-4DB2-BD59-A6C34878D82A}">
                    <a16:rowId xmlns="" xmlns:a16="http://schemas.microsoft.com/office/drawing/2014/main" val="3932953667"/>
                  </a:ext>
                </a:extLst>
              </a:tr>
              <a:tr h="370840">
                <a:tc>
                  <a:txBody>
                    <a:bodyPr/>
                    <a:lstStyle/>
                    <a:p>
                      <a:r>
                        <a:rPr lang="en-US" dirty="0"/>
                        <a:t>6</a:t>
                      </a:r>
                    </a:p>
                  </a:txBody>
                  <a:tcPr/>
                </a:tc>
                <a:tc>
                  <a:txBody>
                    <a:bodyPr/>
                    <a:lstStyle/>
                    <a:p>
                      <a:r>
                        <a:rPr lang="en-US" dirty="0"/>
                        <a:t>$86,050</a:t>
                      </a:r>
                    </a:p>
                  </a:txBody>
                  <a:tcPr/>
                </a:tc>
                <a:extLst>
                  <a:ext uri="{0D108BD9-81ED-4DB2-BD59-A6C34878D82A}">
                    <a16:rowId xmlns="" xmlns:a16="http://schemas.microsoft.com/office/drawing/2014/main" val="3664680261"/>
                  </a:ext>
                </a:extLst>
              </a:tr>
              <a:tr h="370840">
                <a:tc>
                  <a:txBody>
                    <a:bodyPr/>
                    <a:lstStyle/>
                    <a:p>
                      <a:r>
                        <a:rPr lang="en-US" dirty="0"/>
                        <a:t>7</a:t>
                      </a:r>
                    </a:p>
                  </a:txBody>
                  <a:tcPr/>
                </a:tc>
                <a:tc>
                  <a:txBody>
                    <a:bodyPr/>
                    <a:lstStyle/>
                    <a:p>
                      <a:r>
                        <a:rPr lang="en-US" dirty="0"/>
                        <a:t>$91,950</a:t>
                      </a:r>
                    </a:p>
                  </a:txBody>
                  <a:tcPr/>
                </a:tc>
                <a:extLst>
                  <a:ext uri="{0D108BD9-81ED-4DB2-BD59-A6C34878D82A}">
                    <a16:rowId xmlns="" xmlns:a16="http://schemas.microsoft.com/office/drawing/2014/main" val="2839013649"/>
                  </a:ext>
                </a:extLst>
              </a:tr>
              <a:tr h="370840">
                <a:tc>
                  <a:txBody>
                    <a:bodyPr/>
                    <a:lstStyle/>
                    <a:p>
                      <a:r>
                        <a:rPr lang="en-US" dirty="0"/>
                        <a:t>8</a:t>
                      </a:r>
                    </a:p>
                  </a:txBody>
                  <a:tcPr/>
                </a:tc>
                <a:tc>
                  <a:txBody>
                    <a:bodyPr/>
                    <a:lstStyle/>
                    <a:p>
                      <a:r>
                        <a:rPr lang="en-US" dirty="0"/>
                        <a:t>$97,900</a:t>
                      </a:r>
                    </a:p>
                  </a:txBody>
                  <a:tcPr/>
                </a:tc>
                <a:extLst>
                  <a:ext uri="{0D108BD9-81ED-4DB2-BD59-A6C34878D82A}">
                    <a16:rowId xmlns="" xmlns:a16="http://schemas.microsoft.com/office/drawing/2014/main" val="1278127686"/>
                  </a:ext>
                </a:extLst>
              </a:tr>
            </a:tbl>
          </a:graphicData>
        </a:graphic>
      </p:graphicFrame>
    </p:spTree>
    <p:extLst>
      <p:ext uri="{BB962C8B-B14F-4D97-AF65-F5344CB8AC3E}">
        <p14:creationId xmlns:p14="http://schemas.microsoft.com/office/powerpoint/2010/main" val="2748678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96647" y="381480"/>
            <a:ext cx="8497507" cy="994172"/>
          </a:xfrm>
        </p:spPr>
        <p:txBody>
          <a:bodyPr>
            <a:noAutofit/>
          </a:bodyPr>
          <a:lstStyle/>
          <a:p>
            <a:r>
              <a:rPr lang="en-US" sz="3200" dirty="0">
                <a:latin typeface="+mn-lt"/>
              </a:rPr>
              <a:t>The City of Little </a:t>
            </a:r>
            <a:r>
              <a:rPr lang="en-US" sz="3200" dirty="0" smtClean="0">
                <a:latin typeface="+mn-lt"/>
              </a:rPr>
              <a:t>Rock </a:t>
            </a:r>
            <a:r>
              <a:rPr lang="en-US" sz="3200" dirty="0">
                <a:latin typeface="+mn-lt"/>
              </a:rPr>
              <a:t>Homeownership </a:t>
            </a:r>
            <a:r>
              <a:rPr lang="en-US" sz="3200" dirty="0" smtClean="0">
                <a:latin typeface="+mn-lt"/>
              </a:rPr>
              <a:t>Programs – Using HOME </a:t>
            </a:r>
            <a:r>
              <a:rPr lang="en-US" sz="3200" dirty="0">
                <a:latin typeface="+mn-lt"/>
              </a:rPr>
              <a:t>Funds</a:t>
            </a:r>
          </a:p>
        </p:txBody>
      </p:sp>
      <p:sp>
        <p:nvSpPr>
          <p:cNvPr id="3" name="Slide Number Placeholder 2"/>
          <p:cNvSpPr>
            <a:spLocks noGrp="1"/>
          </p:cNvSpPr>
          <p:nvPr>
            <p:ph type="sldNum" sz="quarter" idx="12"/>
          </p:nvPr>
        </p:nvSpPr>
        <p:spPr>
          <a:xfrm>
            <a:off x="7591596" y="6286896"/>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9DA78E-BB72-4244-9ED2-999385D2739D}"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pic>
        <p:nvPicPr>
          <p:cNvPr id="8" name="Picture 7">
            <a:extLst>
              <a:ext uri="{FF2B5EF4-FFF2-40B4-BE49-F238E27FC236}">
                <a16:creationId xmlns="" xmlns:a16="http://schemas.microsoft.com/office/drawing/2014/main" id="{EF1C420D-B64D-AF73-1F6E-8E11925A5DA6}"/>
              </a:ext>
            </a:extLst>
          </p:cNvPr>
          <p:cNvPicPr>
            <a:picLocks noChangeAspect="1"/>
          </p:cNvPicPr>
          <p:nvPr/>
        </p:nvPicPr>
        <p:blipFill>
          <a:blip r:embed="rId2"/>
          <a:stretch>
            <a:fillRect/>
          </a:stretch>
        </p:blipFill>
        <p:spPr>
          <a:xfrm>
            <a:off x="10651601" y="266084"/>
            <a:ext cx="1316850" cy="1109568"/>
          </a:xfrm>
          <a:prstGeom prst="rect">
            <a:avLst/>
          </a:prstGeom>
        </p:spPr>
      </p:pic>
      <p:pic>
        <p:nvPicPr>
          <p:cNvPr id="10" name="Picture 9">
            <a:extLst>
              <a:ext uri="{FF2B5EF4-FFF2-40B4-BE49-F238E27FC236}">
                <a16:creationId xmlns="" xmlns:a16="http://schemas.microsoft.com/office/drawing/2014/main" id="{0F0265EB-A477-E1B5-9D88-EAE81CB685B5}"/>
              </a:ext>
            </a:extLst>
          </p:cNvPr>
          <p:cNvPicPr>
            <a:picLocks noChangeAspect="1"/>
          </p:cNvPicPr>
          <p:nvPr/>
        </p:nvPicPr>
        <p:blipFill>
          <a:blip r:embed="rId3"/>
          <a:stretch>
            <a:fillRect/>
          </a:stretch>
        </p:blipFill>
        <p:spPr>
          <a:xfrm>
            <a:off x="517891" y="5934949"/>
            <a:ext cx="1700931" cy="786452"/>
          </a:xfrm>
          <a:prstGeom prst="rect">
            <a:avLst/>
          </a:prstGeom>
        </p:spPr>
      </p:pic>
      <p:sp>
        <p:nvSpPr>
          <p:cNvPr id="13" name="Content Placeholder 12">
            <a:extLst>
              <a:ext uri="{FF2B5EF4-FFF2-40B4-BE49-F238E27FC236}">
                <a16:creationId xmlns="" xmlns:a16="http://schemas.microsoft.com/office/drawing/2014/main" id="{0836E3E6-164A-C8CD-3B17-567C5BDC2F96}"/>
              </a:ext>
            </a:extLst>
          </p:cNvPr>
          <p:cNvSpPr>
            <a:spLocks noGrp="1"/>
          </p:cNvSpPr>
          <p:nvPr>
            <p:ph idx="1"/>
          </p:nvPr>
        </p:nvSpPr>
        <p:spPr>
          <a:xfrm>
            <a:off x="796546" y="1890887"/>
            <a:ext cx="9645517" cy="3880773"/>
          </a:xfrm>
        </p:spPr>
        <p:txBody>
          <a:bodyPr/>
          <a:lstStyle/>
          <a:p>
            <a:r>
              <a:rPr lang="en-US" dirty="0"/>
              <a:t>1. </a:t>
            </a:r>
            <a:r>
              <a:rPr lang="en-US" sz="2000" dirty="0"/>
              <a:t>Little Rock Home Buyers Program – New Constructions/Acquisition Rehab </a:t>
            </a:r>
          </a:p>
          <a:p>
            <a:r>
              <a:rPr lang="en-US" sz="2000" dirty="0"/>
              <a:t>2. Down Payment Assistance Program</a:t>
            </a:r>
          </a:p>
          <a:p>
            <a:r>
              <a:rPr lang="en-US" sz="2000" dirty="0"/>
              <a:t>3. Work with Your CHDO’s (Community Housing Development Organizations)</a:t>
            </a:r>
          </a:p>
          <a:p>
            <a:r>
              <a:rPr lang="en-US" sz="2000" dirty="0"/>
              <a:t>4. Private Public Partnerships – Develop Land Bank Property</a:t>
            </a:r>
          </a:p>
          <a:p>
            <a:r>
              <a:rPr lang="en-US" sz="2000" dirty="0"/>
              <a:t>5. Create a Land Bank or Community Land Trust.</a:t>
            </a:r>
          </a:p>
          <a:p>
            <a:r>
              <a:rPr lang="en-US" sz="2000" dirty="0"/>
              <a:t>6. Unsafe and Vacant Structures – Work with Developers or owners of the properties to </a:t>
            </a:r>
            <a:r>
              <a:rPr lang="en-US" sz="2000" dirty="0" smtClean="0"/>
              <a:t>rehab or </a:t>
            </a:r>
            <a:r>
              <a:rPr lang="en-US" sz="2000" dirty="0" smtClean="0"/>
              <a:t>renovate </a:t>
            </a:r>
            <a:r>
              <a:rPr lang="en-US" sz="2000" dirty="0"/>
              <a:t>those units to provide Affordable Housing.</a:t>
            </a:r>
          </a:p>
        </p:txBody>
      </p:sp>
    </p:spTree>
    <p:extLst>
      <p:ext uri="{BB962C8B-B14F-4D97-AF65-F5344CB8AC3E}">
        <p14:creationId xmlns:p14="http://schemas.microsoft.com/office/powerpoint/2010/main" val="260120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 xmlns:a16="http://schemas.microsoft.com/office/drawing/2014/main" id="{88C9B83F-64CD-41C1-925F-A08801FFD0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 xmlns:a16="http://schemas.microsoft.com/office/drawing/2014/main" id="{E1655065-0BD7-4422-BEC0-4401E998090A}"/>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4DDD90AC-ABEC-4A76-9C9C-AD0A5F8FC7F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 xmlns:a16="http://schemas.microsoft.com/office/drawing/2014/main" id="{21A8AFEF-EC50-4C0B-9C64-814B76C8209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Rectangle 25">
              <a:extLst>
                <a:ext uri="{FF2B5EF4-FFF2-40B4-BE49-F238E27FC236}">
                  <a16:creationId xmlns="" xmlns:a16="http://schemas.microsoft.com/office/drawing/2014/main" id="{CAFAA800-E117-4357-84E4-56B63EA03E3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2" name="Isosceles Triangle 31">
              <a:extLst>
                <a:ext uri="{FF2B5EF4-FFF2-40B4-BE49-F238E27FC236}">
                  <a16:creationId xmlns="" xmlns:a16="http://schemas.microsoft.com/office/drawing/2014/main" id="{8DDFC9F4-3B45-402D-8AD7-60B3F08ED75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Rectangle 27">
              <a:extLst>
                <a:ext uri="{FF2B5EF4-FFF2-40B4-BE49-F238E27FC236}">
                  <a16:creationId xmlns="" xmlns:a16="http://schemas.microsoft.com/office/drawing/2014/main" id="{F26A0854-FBE4-4587-B349-06BE192BD7F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4" name="Rectangle 28">
              <a:extLst>
                <a:ext uri="{FF2B5EF4-FFF2-40B4-BE49-F238E27FC236}">
                  <a16:creationId xmlns="" xmlns:a16="http://schemas.microsoft.com/office/drawing/2014/main" id="{54A9C4C6-FF7D-470E-BFCA-CE4F60A1F0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29">
              <a:extLst>
                <a:ext uri="{FF2B5EF4-FFF2-40B4-BE49-F238E27FC236}">
                  <a16:creationId xmlns="" xmlns:a16="http://schemas.microsoft.com/office/drawing/2014/main" id="{B1721EA8-4871-45D4-B78F-AE805A3004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6" name="Isosceles Triangle 35">
              <a:extLst>
                <a:ext uri="{FF2B5EF4-FFF2-40B4-BE49-F238E27FC236}">
                  <a16:creationId xmlns="" xmlns:a16="http://schemas.microsoft.com/office/drawing/2014/main" id="{E5763971-E3A3-45C6-9BA8-2E032C7A5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7" name="Isosceles Triangle 36">
              <a:extLst>
                <a:ext uri="{FF2B5EF4-FFF2-40B4-BE49-F238E27FC236}">
                  <a16:creationId xmlns="" xmlns:a16="http://schemas.microsoft.com/office/drawing/2014/main" id="{32752E94-0E01-4AF5-A43A-F2FAD8737C2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pic>
        <p:nvPicPr>
          <p:cNvPr id="6" name="Picture 5">
            <a:extLst>
              <a:ext uri="{FF2B5EF4-FFF2-40B4-BE49-F238E27FC236}">
                <a16:creationId xmlns="" xmlns:a16="http://schemas.microsoft.com/office/drawing/2014/main" id="{02197849-81AE-15B0-1CCF-830334F9EE42}"/>
              </a:ext>
            </a:extLst>
          </p:cNvPr>
          <p:cNvPicPr>
            <a:picLocks noChangeAspect="1"/>
          </p:cNvPicPr>
          <p:nvPr/>
        </p:nvPicPr>
        <p:blipFill rotWithShape="1">
          <a:blip r:embed="rId2"/>
          <a:srcRect l="9091" t="5166" b="26652"/>
          <a:stretch/>
        </p:blipFill>
        <p:spPr>
          <a:xfrm>
            <a:off x="1" y="10"/>
            <a:ext cx="12191999" cy="6857990"/>
          </a:xfrm>
          <a:prstGeom prst="rect">
            <a:avLst/>
          </a:prstGeom>
        </p:spPr>
      </p:pic>
      <p:sp>
        <p:nvSpPr>
          <p:cNvPr id="39" name="Isosceles Triangle 38">
            <a:extLst>
              <a:ext uri="{FF2B5EF4-FFF2-40B4-BE49-F238E27FC236}">
                <a16:creationId xmlns="" xmlns:a16="http://schemas.microsoft.com/office/drawing/2014/main" id="{3559A5F2-8BE0-4998-A1E4-1B145465A9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7" name="Parallelogram 86">
            <a:extLst>
              <a:ext uri="{FF2B5EF4-FFF2-40B4-BE49-F238E27FC236}">
                <a16:creationId xmlns="" xmlns:a16="http://schemas.microsoft.com/office/drawing/2014/main" id="{3A6596D4-D53C-424F-9F16-CC8686C079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 xmlns:a16="http://schemas.microsoft.com/office/drawing/2014/main" id="{81BB890B-70D4-42FE-A599-6AEF1A42D97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 xmlns:a16="http://schemas.microsoft.com/office/drawing/2014/main" id="{3842D646-B58C-43C8-8152-01BC782B725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 xmlns:a16="http://schemas.microsoft.com/office/drawing/2014/main" id="{9772CABD-4211-42AA-B349-D4002E52F1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9" name="Rectangle 25">
            <a:extLst>
              <a:ext uri="{FF2B5EF4-FFF2-40B4-BE49-F238E27FC236}">
                <a16:creationId xmlns="" xmlns:a16="http://schemas.microsoft.com/office/drawing/2014/main" id="{BBD91630-4DBA-4294-8016-FEB5C3B0C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1" name="Isosceles Triangle 50">
            <a:extLst>
              <a:ext uri="{FF2B5EF4-FFF2-40B4-BE49-F238E27FC236}">
                <a16:creationId xmlns="" xmlns:a16="http://schemas.microsoft.com/office/drawing/2014/main" id="{E67D1587-504D-41BC-9D48-B61257BFBC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 xmlns:a16="http://schemas.microsoft.com/office/drawing/2014/main" id="{50FD7B41-E1F5-459C-A249-BB8922499BB7}"/>
              </a:ext>
            </a:extLst>
          </p:cNvPr>
          <p:cNvSpPr>
            <a:spLocks noGrp="1"/>
          </p:cNvSpPr>
          <p:nvPr>
            <p:ph type="title"/>
          </p:nvPr>
        </p:nvSpPr>
        <p:spPr>
          <a:xfrm>
            <a:off x="4704200" y="1678665"/>
            <a:ext cx="4569803" cy="2369131"/>
          </a:xfrm>
        </p:spPr>
        <p:txBody>
          <a:bodyPr vert="horz" lIns="91440" tIns="45720" rIns="91440" bIns="45720" rtlCol="0" anchor="b">
            <a:normAutofit/>
          </a:bodyPr>
          <a:lstStyle/>
          <a:p>
            <a:pPr algn="r"/>
            <a:r>
              <a:rPr lang="en-US" sz="5400" dirty="0"/>
              <a:t>New Construction</a:t>
            </a:r>
          </a:p>
        </p:txBody>
      </p:sp>
      <p:sp>
        <p:nvSpPr>
          <p:cNvPr id="3" name="Slide Number Placeholder 2">
            <a:extLst>
              <a:ext uri="{FF2B5EF4-FFF2-40B4-BE49-F238E27FC236}">
                <a16:creationId xmlns="" xmlns:a16="http://schemas.microsoft.com/office/drawing/2014/main" id="{7424F5BA-7154-4323-9F2C-6BF1A406CB32}"/>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2CF8FB2B-0834-4E69-81CF-5D187DC0C246}" type="slidenum">
              <a:rPr lang="en-US">
                <a:solidFill>
                  <a:schemeClr val="bg1"/>
                </a:solidFill>
              </a:rPr>
              <a:pPr defTabSz="914400">
                <a:spcAft>
                  <a:spcPts val="600"/>
                </a:spcAft>
              </a:pPr>
              <a:t>5</a:t>
            </a:fld>
            <a:endParaRPr lang="en-US" dirty="0">
              <a:solidFill>
                <a:schemeClr val="bg1"/>
              </a:solidFill>
            </a:endParaRPr>
          </a:p>
        </p:txBody>
      </p:sp>
      <p:sp>
        <p:nvSpPr>
          <p:cNvPr id="53" name="Rectangle 27">
            <a:extLst>
              <a:ext uri="{FF2B5EF4-FFF2-40B4-BE49-F238E27FC236}">
                <a16:creationId xmlns="" xmlns:a16="http://schemas.microsoft.com/office/drawing/2014/main" id="{8765DD1A-F044-4DE7-8A9B-7C30DC85A4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5" name="Rectangle 28">
            <a:extLst>
              <a:ext uri="{FF2B5EF4-FFF2-40B4-BE49-F238E27FC236}">
                <a16:creationId xmlns="" xmlns:a16="http://schemas.microsoft.com/office/drawing/2014/main" id="{2FE2170D-72D6-48A8-8E9A-BFF3BF03D0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7" name="Rectangle 29">
            <a:extLst>
              <a:ext uri="{FF2B5EF4-FFF2-40B4-BE49-F238E27FC236}">
                <a16:creationId xmlns="" xmlns:a16="http://schemas.microsoft.com/office/drawing/2014/main" id="{01D19436-094D-463D-AFEA-870FDBD037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9" name="Isosceles Triangle 58">
            <a:extLst>
              <a:ext uri="{FF2B5EF4-FFF2-40B4-BE49-F238E27FC236}">
                <a16:creationId xmlns="" xmlns:a16="http://schemas.microsoft.com/office/drawing/2014/main" id="{9A2DE6E0-967C-4C58-8558-EC08F1138B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Picture 3" descr="A logo for a company&#10;&#10;Description automatically generated">
            <a:extLst>
              <a:ext uri="{FF2B5EF4-FFF2-40B4-BE49-F238E27FC236}">
                <a16:creationId xmlns="" xmlns:a16="http://schemas.microsoft.com/office/drawing/2014/main" id="{CF3A84AC-2983-02D0-0465-C3DAB44C8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149" y="5854111"/>
            <a:ext cx="1698968" cy="788578"/>
          </a:xfrm>
          <a:prstGeom prst="rect">
            <a:avLst/>
          </a:prstGeom>
        </p:spPr>
      </p:pic>
      <p:pic>
        <p:nvPicPr>
          <p:cNvPr id="7" name="Picture 6">
            <a:extLst>
              <a:ext uri="{FF2B5EF4-FFF2-40B4-BE49-F238E27FC236}">
                <a16:creationId xmlns="" xmlns:a16="http://schemas.microsoft.com/office/drawing/2014/main" id="{DC89A0C6-C2DD-0773-2224-B5B201B138CB}"/>
              </a:ext>
            </a:extLst>
          </p:cNvPr>
          <p:cNvPicPr>
            <a:picLocks noChangeAspect="1"/>
          </p:cNvPicPr>
          <p:nvPr/>
        </p:nvPicPr>
        <p:blipFill>
          <a:blip r:embed="rId4"/>
          <a:stretch>
            <a:fillRect/>
          </a:stretch>
        </p:blipFill>
        <p:spPr>
          <a:xfrm>
            <a:off x="10761663" y="131016"/>
            <a:ext cx="1316850" cy="1109568"/>
          </a:xfrm>
          <a:prstGeom prst="rect">
            <a:avLst/>
          </a:prstGeom>
        </p:spPr>
      </p:pic>
    </p:spTree>
    <p:extLst>
      <p:ext uri="{BB962C8B-B14F-4D97-AF65-F5344CB8AC3E}">
        <p14:creationId xmlns:p14="http://schemas.microsoft.com/office/powerpoint/2010/main" val="128201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1F2B4773-3207-44CC-B7AC-892B7049821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 xmlns:a16="http://schemas.microsoft.com/office/drawing/2014/main" id="{2B8267CA-A7A5-4E11-9D92-4EAC3DD3E80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E83D61B5-C6B4-4A4B-85AD-FEE7A54912C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 xmlns:a16="http://schemas.microsoft.com/office/drawing/2014/main" id="{A0B67FE4-688F-4497-8BFD-157613A697D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Rectangle 25">
              <a:extLst>
                <a:ext uri="{FF2B5EF4-FFF2-40B4-BE49-F238E27FC236}">
                  <a16:creationId xmlns="" xmlns:a16="http://schemas.microsoft.com/office/drawing/2014/main" id="{3BF5BE1A-9BAC-4581-A82B-FD8FE31595B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2" name="Isosceles Triangle 31">
              <a:extLst>
                <a:ext uri="{FF2B5EF4-FFF2-40B4-BE49-F238E27FC236}">
                  <a16:creationId xmlns="" xmlns:a16="http://schemas.microsoft.com/office/drawing/2014/main" id="{971E5644-6772-414A-8199-E30BFB02A5D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Rectangle 27">
              <a:extLst>
                <a:ext uri="{FF2B5EF4-FFF2-40B4-BE49-F238E27FC236}">
                  <a16:creationId xmlns="" xmlns:a16="http://schemas.microsoft.com/office/drawing/2014/main" id="{E8246D50-BB0C-408E-93FD-7B8D63A7F78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4" name="Rectangle 28">
              <a:extLst>
                <a:ext uri="{FF2B5EF4-FFF2-40B4-BE49-F238E27FC236}">
                  <a16:creationId xmlns="" xmlns:a16="http://schemas.microsoft.com/office/drawing/2014/main" id="{AFBC5D22-68C1-44FB-8181-CB84ECAA83F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29">
              <a:extLst>
                <a:ext uri="{FF2B5EF4-FFF2-40B4-BE49-F238E27FC236}">
                  <a16:creationId xmlns="" xmlns:a16="http://schemas.microsoft.com/office/drawing/2014/main" id="{FB6D0FCE-FBDB-4655-A1A7-640B1E86B56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6" name="Isosceles Triangle 35">
              <a:extLst>
                <a:ext uri="{FF2B5EF4-FFF2-40B4-BE49-F238E27FC236}">
                  <a16:creationId xmlns="" xmlns:a16="http://schemas.microsoft.com/office/drawing/2014/main" id="{BC8157DF-FD90-4AD6-B803-3AC0ACD8E6A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7" name="Isosceles Triangle 36">
              <a:extLst>
                <a:ext uri="{FF2B5EF4-FFF2-40B4-BE49-F238E27FC236}">
                  <a16:creationId xmlns="" xmlns:a16="http://schemas.microsoft.com/office/drawing/2014/main" id="{3548B067-9D63-4D21-92EF-CBC9E6338C8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useBgFill="1">
        <p:nvSpPr>
          <p:cNvPr id="39" name="Rectangle 38">
            <a:extLst>
              <a:ext uri="{FF2B5EF4-FFF2-40B4-BE49-F238E27FC236}">
                <a16:creationId xmlns="" xmlns:a16="http://schemas.microsoft.com/office/drawing/2014/main" id="{9F4444CE-BC8D-4D61-B303-4C05614E62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 xmlns:a16="http://schemas.microsoft.com/office/drawing/2014/main" id="{62423CA5-E2E1-4789-B759-9906C1C940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3" name="Isosceles Triangle 42">
            <a:extLst>
              <a:ext uri="{FF2B5EF4-FFF2-40B4-BE49-F238E27FC236}">
                <a16:creationId xmlns="" xmlns:a16="http://schemas.microsoft.com/office/drawing/2014/main" id="{73772B81-181F-48B7-8826-4D9686D15D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 xmlns:a16="http://schemas.microsoft.com/office/drawing/2014/main" id="{50FD7B41-E1F5-459C-A249-BB8922499BB7}"/>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dirty="0">
                <a:solidFill>
                  <a:schemeClr val="bg1"/>
                </a:solidFill>
              </a:rPr>
              <a:t>NEW CONSTRUCTION</a:t>
            </a:r>
          </a:p>
        </p:txBody>
      </p:sp>
      <p:sp>
        <p:nvSpPr>
          <p:cNvPr id="6" name="TextBox 5">
            <a:extLst>
              <a:ext uri="{FF2B5EF4-FFF2-40B4-BE49-F238E27FC236}">
                <a16:creationId xmlns="" xmlns:a16="http://schemas.microsoft.com/office/drawing/2014/main" id="{DA4211F8-F7A1-6FAB-9AE1-185152CAFE8F}"/>
              </a:ext>
            </a:extLst>
          </p:cNvPr>
          <p:cNvSpPr txBox="1"/>
          <p:nvPr/>
        </p:nvSpPr>
        <p:spPr>
          <a:xfrm>
            <a:off x="673754" y="2160590"/>
            <a:ext cx="4139396" cy="344011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dirty="0">
                <a:solidFill>
                  <a:schemeClr val="bg1"/>
                </a:solidFill>
              </a:rPr>
              <a:t>Up to $20,000 in subsidies </a:t>
            </a:r>
          </a:p>
          <a:p>
            <a:pPr>
              <a:spcBef>
                <a:spcPts val="1000"/>
              </a:spcBef>
              <a:buClr>
                <a:schemeClr val="accent1"/>
              </a:buClr>
              <a:buSzPct val="80000"/>
              <a:buFont typeface="Wingdings 3" charset="2"/>
              <a:buChar char=""/>
            </a:pPr>
            <a:r>
              <a:rPr lang="en-US" dirty="0">
                <a:solidFill>
                  <a:schemeClr val="bg1"/>
                </a:solidFill>
              </a:rPr>
              <a:t>Develops in house and partners with CHDOS</a:t>
            </a:r>
          </a:p>
          <a:p>
            <a:pPr>
              <a:spcBef>
                <a:spcPts val="1000"/>
              </a:spcBef>
              <a:buClr>
                <a:schemeClr val="accent1"/>
              </a:buClr>
              <a:buSzPct val="80000"/>
              <a:buFont typeface="Wingdings 3" charset="2"/>
              <a:buChar char=""/>
            </a:pPr>
            <a:r>
              <a:rPr lang="en-US" dirty="0">
                <a:solidFill>
                  <a:schemeClr val="bg1"/>
                </a:solidFill>
              </a:rPr>
              <a:t>Bided out through Invitation to Bid</a:t>
            </a:r>
          </a:p>
          <a:p>
            <a:pPr>
              <a:spcBef>
                <a:spcPts val="1000"/>
              </a:spcBef>
              <a:buClr>
                <a:schemeClr val="accent1"/>
              </a:buClr>
              <a:buSzPct val="80000"/>
              <a:buFont typeface="Wingdings 3" charset="2"/>
              <a:buChar char=""/>
            </a:pPr>
            <a:r>
              <a:rPr lang="en-US" dirty="0">
                <a:solidFill>
                  <a:schemeClr val="bg1"/>
                </a:solidFill>
              </a:rPr>
              <a:t>Environmental Review completed prior to spending</a:t>
            </a:r>
          </a:p>
          <a:p>
            <a:pPr>
              <a:spcBef>
                <a:spcPts val="1000"/>
              </a:spcBef>
              <a:buClr>
                <a:schemeClr val="accent1"/>
              </a:buClr>
              <a:buSzPct val="80000"/>
              <a:buFont typeface="Wingdings 3" charset="2"/>
              <a:buChar char=""/>
            </a:pPr>
            <a:r>
              <a:rPr lang="en-US" dirty="0">
                <a:solidFill>
                  <a:schemeClr val="bg1"/>
                </a:solidFill>
              </a:rPr>
              <a:t>City allocates $740k of HOME 2024 budget ($200K from PI)</a:t>
            </a:r>
          </a:p>
          <a:p>
            <a:pPr>
              <a:spcBef>
                <a:spcPts val="1000"/>
              </a:spcBef>
              <a:buClr>
                <a:schemeClr val="accent1"/>
              </a:buClr>
              <a:buSzPct val="80000"/>
              <a:buFont typeface="Wingdings 3" charset="2"/>
              <a:buChar char=""/>
            </a:pPr>
            <a:endParaRPr lang="en-US" dirty="0">
              <a:solidFill>
                <a:schemeClr val="bg1"/>
              </a:solidFill>
            </a:endParaRPr>
          </a:p>
        </p:txBody>
      </p:sp>
      <p:sp>
        <p:nvSpPr>
          <p:cNvPr id="3" name="Slide Number Placeholder 2">
            <a:extLst>
              <a:ext uri="{FF2B5EF4-FFF2-40B4-BE49-F238E27FC236}">
                <a16:creationId xmlns="" xmlns:a16="http://schemas.microsoft.com/office/drawing/2014/main" id="{7424F5BA-7154-4323-9F2C-6BF1A406CB32}"/>
              </a:ext>
            </a:extLst>
          </p:cNvPr>
          <p:cNvSpPr>
            <a:spLocks noGrp="1"/>
          </p:cNvSpPr>
          <p:nvPr>
            <p:ph type="sldNum" sz="quarter" idx="12"/>
          </p:nvPr>
        </p:nvSpPr>
        <p:spPr>
          <a:xfrm>
            <a:off x="10556161" y="6182876"/>
            <a:ext cx="683339" cy="365125"/>
          </a:xfrm>
        </p:spPr>
        <p:txBody>
          <a:bodyPr vert="horz" lIns="91440" tIns="45720" rIns="91440" bIns="45720" rtlCol="0" anchor="ctr">
            <a:normAutofit/>
          </a:bodyPr>
          <a:lstStyle/>
          <a:p>
            <a:pPr defTabSz="914400">
              <a:spcAft>
                <a:spcPts val="600"/>
              </a:spcAft>
            </a:pPr>
            <a:fld id="{2CF8FB2B-0834-4E69-81CF-5D187DC0C246}" type="slidenum">
              <a:rPr lang="en-US">
                <a:solidFill>
                  <a:schemeClr val="tx1">
                    <a:lumMod val="65000"/>
                    <a:lumOff val="35000"/>
                  </a:schemeClr>
                </a:solidFill>
              </a:rPr>
              <a:pPr defTabSz="914400">
                <a:spcAft>
                  <a:spcPts val="600"/>
                </a:spcAft>
              </a:pPr>
              <a:t>6</a:t>
            </a:fld>
            <a:endParaRPr lang="en-US" dirty="0">
              <a:solidFill>
                <a:schemeClr val="tx1">
                  <a:lumMod val="65000"/>
                  <a:lumOff val="35000"/>
                </a:schemeClr>
              </a:solidFill>
            </a:endParaRPr>
          </a:p>
        </p:txBody>
      </p:sp>
      <p:sp>
        <p:nvSpPr>
          <p:cNvPr id="45" name="Isosceles Triangle 44">
            <a:extLst>
              <a:ext uri="{FF2B5EF4-FFF2-40B4-BE49-F238E27FC236}">
                <a16:creationId xmlns="" xmlns:a16="http://schemas.microsoft.com/office/drawing/2014/main" id="{B2205F6E-03C6-4E92-877C-E2482F6599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Picture 3" descr="A logo for a company&#10;&#10;Description automatically generated">
            <a:extLst>
              <a:ext uri="{FF2B5EF4-FFF2-40B4-BE49-F238E27FC236}">
                <a16:creationId xmlns="" xmlns:a16="http://schemas.microsoft.com/office/drawing/2014/main" id="{CF3A84AC-2983-02D0-0465-C3DAB44C8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149" y="5854111"/>
            <a:ext cx="1698968" cy="788578"/>
          </a:xfrm>
          <a:prstGeom prst="rect">
            <a:avLst/>
          </a:prstGeom>
        </p:spPr>
      </p:pic>
      <p:pic>
        <p:nvPicPr>
          <p:cNvPr id="5" name="Picture 4">
            <a:extLst>
              <a:ext uri="{FF2B5EF4-FFF2-40B4-BE49-F238E27FC236}">
                <a16:creationId xmlns="" xmlns:a16="http://schemas.microsoft.com/office/drawing/2014/main" id="{CDC0B40F-43B2-CD07-5FC0-F932F3329263}"/>
              </a:ext>
            </a:extLst>
          </p:cNvPr>
          <p:cNvPicPr>
            <a:picLocks noChangeAspect="1"/>
          </p:cNvPicPr>
          <p:nvPr/>
        </p:nvPicPr>
        <p:blipFill>
          <a:blip r:embed="rId3"/>
          <a:stretch>
            <a:fillRect/>
          </a:stretch>
        </p:blipFill>
        <p:spPr>
          <a:xfrm>
            <a:off x="6887626" y="-132263"/>
            <a:ext cx="4273834" cy="3135760"/>
          </a:xfrm>
          <a:prstGeom prst="rect">
            <a:avLst/>
          </a:prstGeom>
        </p:spPr>
      </p:pic>
      <p:pic>
        <p:nvPicPr>
          <p:cNvPr id="7" name="Picture 6">
            <a:extLst>
              <a:ext uri="{FF2B5EF4-FFF2-40B4-BE49-F238E27FC236}">
                <a16:creationId xmlns="" xmlns:a16="http://schemas.microsoft.com/office/drawing/2014/main" id="{903ADD8C-7EE0-7F21-CB74-4B889C5C0590}"/>
              </a:ext>
            </a:extLst>
          </p:cNvPr>
          <p:cNvPicPr>
            <a:picLocks noChangeAspect="1"/>
          </p:cNvPicPr>
          <p:nvPr/>
        </p:nvPicPr>
        <p:blipFill>
          <a:blip r:embed="rId4"/>
          <a:stretch>
            <a:fillRect/>
          </a:stretch>
        </p:blipFill>
        <p:spPr>
          <a:xfrm>
            <a:off x="5688244" y="2776433"/>
            <a:ext cx="4512256" cy="3384192"/>
          </a:xfrm>
          <a:prstGeom prst="rect">
            <a:avLst/>
          </a:prstGeom>
        </p:spPr>
      </p:pic>
      <p:sp>
        <p:nvSpPr>
          <p:cNvPr id="8" name="TextBox 7">
            <a:extLst>
              <a:ext uri="{FF2B5EF4-FFF2-40B4-BE49-F238E27FC236}">
                <a16:creationId xmlns="" xmlns:a16="http://schemas.microsoft.com/office/drawing/2014/main" id="{6729F97A-DBFA-856A-8EC1-54D6D79C4741}"/>
              </a:ext>
            </a:extLst>
          </p:cNvPr>
          <p:cNvSpPr txBox="1"/>
          <p:nvPr/>
        </p:nvSpPr>
        <p:spPr>
          <a:xfrm>
            <a:off x="5575852" y="6182876"/>
            <a:ext cx="4801146" cy="646331"/>
          </a:xfrm>
          <a:prstGeom prst="rect">
            <a:avLst/>
          </a:prstGeom>
          <a:noFill/>
        </p:spPr>
        <p:txBody>
          <a:bodyPr wrap="square" rtlCol="0">
            <a:spAutoFit/>
          </a:bodyPr>
          <a:lstStyle/>
          <a:p>
            <a:r>
              <a:rPr lang="en-US" dirty="0"/>
              <a:t>4403 Bowers- 3 bed/2 bath  1,243 sqft. $199,000</a:t>
            </a:r>
          </a:p>
        </p:txBody>
      </p:sp>
    </p:spTree>
    <p:extLst>
      <p:ext uri="{BB962C8B-B14F-4D97-AF65-F5344CB8AC3E}">
        <p14:creationId xmlns:p14="http://schemas.microsoft.com/office/powerpoint/2010/main" val="3612715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4" name="Group 143">
            <a:extLst>
              <a:ext uri="{FF2B5EF4-FFF2-40B4-BE49-F238E27FC236}">
                <a16:creationId xmlns="" xmlns:a16="http://schemas.microsoft.com/office/drawing/2014/main" id="{CD76979B-5F8A-4DD7-968D-E03870FCFE1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145" name="Straight Connector 144">
              <a:extLst>
                <a:ext uri="{FF2B5EF4-FFF2-40B4-BE49-F238E27FC236}">
                  <a16:creationId xmlns="" xmlns:a16="http://schemas.microsoft.com/office/drawing/2014/main" id="{39CB0BD6-DA8B-4C62-A380-FBF254F22F18}"/>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 xmlns:a16="http://schemas.microsoft.com/office/drawing/2014/main" id="{E6061DD5-19FF-4028-8EC6-35434F50A2F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7" name="Rectangle 23">
              <a:extLst>
                <a:ext uri="{FF2B5EF4-FFF2-40B4-BE49-F238E27FC236}">
                  <a16:creationId xmlns="" xmlns:a16="http://schemas.microsoft.com/office/drawing/2014/main" id="{5D830324-2549-48FF-9DCE-52656C4B565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8" name="Rectangle 25">
              <a:extLst>
                <a:ext uri="{FF2B5EF4-FFF2-40B4-BE49-F238E27FC236}">
                  <a16:creationId xmlns="" xmlns:a16="http://schemas.microsoft.com/office/drawing/2014/main" id="{4C93D8FA-C150-4198-81E0-67E60289B5D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9" name="Isosceles Triangle 148">
              <a:extLst>
                <a:ext uri="{FF2B5EF4-FFF2-40B4-BE49-F238E27FC236}">
                  <a16:creationId xmlns="" xmlns:a16="http://schemas.microsoft.com/office/drawing/2014/main" id="{C9DB882D-4CF6-404F-AD94-2A39FED11F1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0" name="Rectangle 27">
              <a:extLst>
                <a:ext uri="{FF2B5EF4-FFF2-40B4-BE49-F238E27FC236}">
                  <a16:creationId xmlns="" xmlns:a16="http://schemas.microsoft.com/office/drawing/2014/main" id="{A7BECA28-3BC7-4E90-B46F-6AE6B1A37A3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1" name="Rectangle 28">
              <a:extLst>
                <a:ext uri="{FF2B5EF4-FFF2-40B4-BE49-F238E27FC236}">
                  <a16:creationId xmlns="" xmlns:a16="http://schemas.microsoft.com/office/drawing/2014/main" id="{321E725C-18EE-4BB1-9C48-421C51A408A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2" name="Rectangle 29">
              <a:extLst>
                <a:ext uri="{FF2B5EF4-FFF2-40B4-BE49-F238E27FC236}">
                  <a16:creationId xmlns="" xmlns:a16="http://schemas.microsoft.com/office/drawing/2014/main" id="{F95C43BE-926A-4C9A-AB44-62E4D524B2D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3" name="Isosceles Triangle 152">
              <a:extLst>
                <a:ext uri="{FF2B5EF4-FFF2-40B4-BE49-F238E27FC236}">
                  <a16:creationId xmlns="" xmlns:a16="http://schemas.microsoft.com/office/drawing/2014/main" id="{226C3F00-2A9E-461A-A1A6-202CD0A2DEF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4" name="Isosceles Triangle 153">
              <a:extLst>
                <a:ext uri="{FF2B5EF4-FFF2-40B4-BE49-F238E27FC236}">
                  <a16:creationId xmlns="" xmlns:a16="http://schemas.microsoft.com/office/drawing/2014/main" id="{00E639C2-20E7-4880-BE5C-A1A247DCE89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 xmlns:a16="http://schemas.microsoft.com/office/drawing/2014/main" id="{50FD7B41-E1F5-459C-A249-BB8922499BB7}"/>
              </a:ext>
            </a:extLst>
          </p:cNvPr>
          <p:cNvSpPr>
            <a:spLocks noGrp="1"/>
          </p:cNvSpPr>
          <p:nvPr>
            <p:ph type="title"/>
          </p:nvPr>
        </p:nvSpPr>
        <p:spPr>
          <a:xfrm>
            <a:off x="4159225" y="609600"/>
            <a:ext cx="5114776" cy="1320800"/>
          </a:xfrm>
        </p:spPr>
        <p:txBody>
          <a:bodyPr vert="horz" lIns="91440" tIns="45720" rIns="91440" bIns="45720" rtlCol="0" anchor="t">
            <a:normAutofit/>
          </a:bodyPr>
          <a:lstStyle/>
          <a:p>
            <a:r>
              <a:rPr lang="en-US" dirty="0"/>
              <a:t>New Construction</a:t>
            </a:r>
          </a:p>
        </p:txBody>
      </p:sp>
      <p:pic>
        <p:nvPicPr>
          <p:cNvPr id="8" name="Picture 7">
            <a:extLst>
              <a:ext uri="{FF2B5EF4-FFF2-40B4-BE49-F238E27FC236}">
                <a16:creationId xmlns="" xmlns:a16="http://schemas.microsoft.com/office/drawing/2014/main" id="{0976A975-1C80-D408-739A-4E80A1C74B49}"/>
              </a:ext>
            </a:extLst>
          </p:cNvPr>
          <p:cNvPicPr>
            <a:picLocks noChangeAspect="1"/>
          </p:cNvPicPr>
          <p:nvPr/>
        </p:nvPicPr>
        <p:blipFill rotWithShape="1">
          <a:blip r:embed="rId2">
            <a:alphaModFix/>
          </a:blip>
          <a:srcRect t="24766" r="-5" b="8649"/>
          <a:stretch/>
        </p:blipFill>
        <p:spPr>
          <a:xfrm>
            <a:off x="593649" y="10"/>
            <a:ext cx="3433363" cy="1714490"/>
          </a:xfrm>
          <a:custGeom>
            <a:avLst/>
            <a:gdLst/>
            <a:ahLst/>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10" name="Picture 9">
            <a:extLst>
              <a:ext uri="{FF2B5EF4-FFF2-40B4-BE49-F238E27FC236}">
                <a16:creationId xmlns="" xmlns:a16="http://schemas.microsoft.com/office/drawing/2014/main" id="{5BDC32F3-4C70-FE5E-DFA9-4C59B8878253}"/>
              </a:ext>
            </a:extLst>
          </p:cNvPr>
          <p:cNvPicPr>
            <a:picLocks noChangeAspect="1"/>
          </p:cNvPicPr>
          <p:nvPr/>
        </p:nvPicPr>
        <p:blipFill rotWithShape="1">
          <a:blip r:embed="rId3">
            <a:alphaModFix/>
          </a:blip>
          <a:srcRect t="15191" r="-3" b="18201"/>
          <a:stretch/>
        </p:blipFill>
        <p:spPr>
          <a:xfrm>
            <a:off x="338691" y="1714500"/>
            <a:ext cx="3432113" cy="1714500"/>
          </a:xfrm>
          <a:custGeom>
            <a:avLst/>
            <a:gdLst/>
            <a:ahLst/>
            <a:cxnLst/>
            <a:rect l="l" t="t" r="r" b="b"/>
            <a:pathLst>
              <a:path w="3432113" h="1714500">
                <a:moveTo>
                  <a:pt x="254958" y="0"/>
                </a:moveTo>
                <a:lnTo>
                  <a:pt x="3432113" y="0"/>
                </a:lnTo>
                <a:lnTo>
                  <a:pt x="3176018" y="1714500"/>
                </a:lnTo>
                <a:lnTo>
                  <a:pt x="0" y="1714500"/>
                </a:lnTo>
                <a:close/>
              </a:path>
            </a:pathLst>
          </a:custGeom>
        </p:spPr>
      </p:pic>
      <p:pic>
        <p:nvPicPr>
          <p:cNvPr id="18" name="Picture 17">
            <a:extLst>
              <a:ext uri="{FF2B5EF4-FFF2-40B4-BE49-F238E27FC236}">
                <a16:creationId xmlns="" xmlns:a16="http://schemas.microsoft.com/office/drawing/2014/main" id="{223778D3-70ED-A186-88C1-B63A6605628B}"/>
              </a:ext>
            </a:extLst>
          </p:cNvPr>
          <p:cNvPicPr>
            <a:picLocks noChangeAspect="1"/>
          </p:cNvPicPr>
          <p:nvPr/>
        </p:nvPicPr>
        <p:blipFill rotWithShape="1">
          <a:blip r:embed="rId4">
            <a:alphaModFix/>
          </a:blip>
          <a:srcRect t="11402" r="-5" b="21966"/>
          <a:stretch/>
        </p:blipFill>
        <p:spPr>
          <a:xfrm>
            <a:off x="83733" y="3429000"/>
            <a:ext cx="3430976" cy="1714500"/>
          </a:xfrm>
          <a:custGeom>
            <a:avLst/>
            <a:gdLst/>
            <a:ahLst/>
            <a:cxnLst/>
            <a:rect l="l" t="t" r="r" b="b"/>
            <a:pathLst>
              <a:path w="3430976" h="1714500">
                <a:moveTo>
                  <a:pt x="254958" y="0"/>
                </a:moveTo>
                <a:lnTo>
                  <a:pt x="3430976" y="0"/>
                </a:lnTo>
                <a:lnTo>
                  <a:pt x="3174882" y="1714500"/>
                </a:lnTo>
                <a:lnTo>
                  <a:pt x="0" y="1714500"/>
                </a:lnTo>
                <a:close/>
              </a:path>
            </a:pathLst>
          </a:custGeom>
        </p:spPr>
      </p:pic>
      <p:pic>
        <p:nvPicPr>
          <p:cNvPr id="9" name="Picture 8">
            <a:extLst>
              <a:ext uri="{FF2B5EF4-FFF2-40B4-BE49-F238E27FC236}">
                <a16:creationId xmlns="" xmlns:a16="http://schemas.microsoft.com/office/drawing/2014/main" id="{539EA3B2-9877-909F-4279-F287F63FBE55}"/>
              </a:ext>
            </a:extLst>
          </p:cNvPr>
          <p:cNvPicPr>
            <a:picLocks noChangeAspect="1"/>
          </p:cNvPicPr>
          <p:nvPr/>
        </p:nvPicPr>
        <p:blipFill rotWithShape="1">
          <a:blip r:embed="rId5">
            <a:alphaModFix/>
          </a:blip>
          <a:srcRect t="14291" r="1" b="15203"/>
          <a:stretch/>
        </p:blipFill>
        <p:spPr>
          <a:xfrm>
            <a:off x="-10633" y="5127992"/>
            <a:ext cx="3271564" cy="1730008"/>
          </a:xfrm>
          <a:custGeom>
            <a:avLst/>
            <a:gdLst/>
            <a:ahLst/>
            <a:cxnLst/>
            <a:rect l="l" t="t" r="r" b="b"/>
            <a:pathLst>
              <a:path w="3271564" h="1730008">
                <a:moveTo>
                  <a:pt x="96673" y="0"/>
                </a:moveTo>
                <a:lnTo>
                  <a:pt x="3271564" y="0"/>
                </a:lnTo>
                <a:lnTo>
                  <a:pt x="3013153" y="1730008"/>
                </a:lnTo>
                <a:lnTo>
                  <a:pt x="0" y="1730008"/>
                </a:lnTo>
                <a:lnTo>
                  <a:pt x="0" y="650088"/>
                </a:lnTo>
                <a:close/>
              </a:path>
            </a:pathLst>
          </a:custGeom>
        </p:spPr>
      </p:pic>
      <p:sp>
        <p:nvSpPr>
          <p:cNvPr id="156" name="Isosceles Triangle 30">
            <a:extLst>
              <a:ext uri="{FF2B5EF4-FFF2-40B4-BE49-F238E27FC236}">
                <a16:creationId xmlns="" xmlns:a16="http://schemas.microsoft.com/office/drawing/2014/main" id="{9151A0F5-13D3-4554-835F-A7034869A0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cxnSp>
        <p:nvCxnSpPr>
          <p:cNvPr id="158" name="Straight Connector 157">
            <a:extLst>
              <a:ext uri="{FF2B5EF4-FFF2-40B4-BE49-F238E27FC236}">
                <a16:creationId xmlns="" xmlns:a16="http://schemas.microsoft.com/office/drawing/2014/main" id="{7AD810A1-5C23-43DA-9095-AAFC01CEE6F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78712" y="1714500"/>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 xmlns:a16="http://schemas.microsoft.com/office/drawing/2014/main" id="{12F4D3F3-0806-458E-B9E1-EC428A80B83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17088" y="3421959"/>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 xmlns:a16="http://schemas.microsoft.com/office/drawing/2014/main" id="{50E7A95E-82DA-479D-B765-A001BC3BB15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8950" y="5127992"/>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4" name="Isosceles Triangle 30">
            <a:extLst>
              <a:ext uri="{FF2B5EF4-FFF2-40B4-BE49-F238E27FC236}">
                <a16:creationId xmlns="" xmlns:a16="http://schemas.microsoft.com/office/drawing/2014/main" id="{CDC9448A-4D53-4CF7-B513-1A1C0B535C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6306"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Slide Number Placeholder 2">
            <a:extLst>
              <a:ext uri="{FF2B5EF4-FFF2-40B4-BE49-F238E27FC236}">
                <a16:creationId xmlns="" xmlns:a16="http://schemas.microsoft.com/office/drawing/2014/main" id="{7424F5BA-7154-4323-9F2C-6BF1A406CB32}"/>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2CF8FB2B-0834-4E69-81CF-5D187DC0C246}" type="slidenum">
              <a:rPr lang="en-US"/>
              <a:pPr defTabSz="914400">
                <a:spcAft>
                  <a:spcPts val="600"/>
                </a:spcAft>
              </a:pPr>
              <a:t>7</a:t>
            </a:fld>
            <a:endParaRPr lang="en-US" dirty="0"/>
          </a:p>
        </p:txBody>
      </p:sp>
      <p:pic>
        <p:nvPicPr>
          <p:cNvPr id="19" name="Picture 18">
            <a:extLst>
              <a:ext uri="{FF2B5EF4-FFF2-40B4-BE49-F238E27FC236}">
                <a16:creationId xmlns="" xmlns:a16="http://schemas.microsoft.com/office/drawing/2014/main" id="{6C970929-5A60-8895-47C7-D02A1A255722}"/>
              </a:ext>
            </a:extLst>
          </p:cNvPr>
          <p:cNvPicPr>
            <a:picLocks noChangeAspect="1"/>
          </p:cNvPicPr>
          <p:nvPr/>
        </p:nvPicPr>
        <p:blipFill>
          <a:blip r:embed="rId6"/>
          <a:stretch>
            <a:fillRect/>
          </a:stretch>
        </p:blipFill>
        <p:spPr>
          <a:xfrm>
            <a:off x="10839355" y="57864"/>
            <a:ext cx="1316850" cy="1103472"/>
          </a:xfrm>
          <a:prstGeom prst="rect">
            <a:avLst/>
          </a:prstGeom>
        </p:spPr>
      </p:pic>
      <p:pic>
        <p:nvPicPr>
          <p:cNvPr id="20" name="Picture 19">
            <a:extLst>
              <a:ext uri="{FF2B5EF4-FFF2-40B4-BE49-F238E27FC236}">
                <a16:creationId xmlns="" xmlns:a16="http://schemas.microsoft.com/office/drawing/2014/main" id="{F076F56C-254E-F98C-FACD-69E5825F3A35}"/>
              </a:ext>
            </a:extLst>
          </p:cNvPr>
          <p:cNvPicPr>
            <a:picLocks noChangeAspect="1"/>
          </p:cNvPicPr>
          <p:nvPr/>
        </p:nvPicPr>
        <p:blipFill>
          <a:blip r:embed="rId7"/>
          <a:stretch>
            <a:fillRect/>
          </a:stretch>
        </p:blipFill>
        <p:spPr>
          <a:xfrm>
            <a:off x="3260931" y="5992996"/>
            <a:ext cx="1694835" cy="792549"/>
          </a:xfrm>
          <a:prstGeom prst="rect">
            <a:avLst/>
          </a:prstGeom>
        </p:spPr>
      </p:pic>
      <p:graphicFrame>
        <p:nvGraphicFramePr>
          <p:cNvPr id="166" name="Title 1">
            <a:extLst>
              <a:ext uri="{FF2B5EF4-FFF2-40B4-BE49-F238E27FC236}">
                <a16:creationId xmlns="" xmlns:a16="http://schemas.microsoft.com/office/drawing/2014/main" id="{6B9BA279-B28B-CD28-B833-4F3FDC9C6A0A}"/>
              </a:ext>
            </a:extLst>
          </p:cNvPr>
          <p:cNvGraphicFramePr/>
          <p:nvPr/>
        </p:nvGraphicFramePr>
        <p:xfrm>
          <a:off x="4322908" y="1424320"/>
          <a:ext cx="5114776" cy="38807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1055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 xmlns:a16="http://schemas.microsoft.com/office/drawing/2014/main" id="{88C9B83F-64CD-41C1-925F-A08801FFD0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 xmlns:a16="http://schemas.microsoft.com/office/drawing/2014/main" id="{E1655065-0BD7-4422-BEC0-4401E998090A}"/>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 xmlns:a16="http://schemas.microsoft.com/office/drawing/2014/main" id="{4DDD90AC-ABEC-4A76-9C9C-AD0A5F8FC7F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 xmlns:a16="http://schemas.microsoft.com/office/drawing/2014/main" id="{21A8AFEF-EC50-4C0B-9C64-814B76C8209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6" name="Rectangle 25">
              <a:extLst>
                <a:ext uri="{FF2B5EF4-FFF2-40B4-BE49-F238E27FC236}">
                  <a16:creationId xmlns="" xmlns:a16="http://schemas.microsoft.com/office/drawing/2014/main" id="{CAFAA800-E117-4357-84E4-56B63EA03E3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7" name="Isosceles Triangle 46">
              <a:extLst>
                <a:ext uri="{FF2B5EF4-FFF2-40B4-BE49-F238E27FC236}">
                  <a16:creationId xmlns="" xmlns:a16="http://schemas.microsoft.com/office/drawing/2014/main" id="{8DDFC9F4-3B45-402D-8AD7-60B3F08ED75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Rectangle 27">
              <a:extLst>
                <a:ext uri="{FF2B5EF4-FFF2-40B4-BE49-F238E27FC236}">
                  <a16:creationId xmlns="" xmlns:a16="http://schemas.microsoft.com/office/drawing/2014/main" id="{F26A0854-FBE4-4587-B349-06BE192BD7F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9" name="Rectangle 28">
              <a:extLst>
                <a:ext uri="{FF2B5EF4-FFF2-40B4-BE49-F238E27FC236}">
                  <a16:creationId xmlns="" xmlns:a16="http://schemas.microsoft.com/office/drawing/2014/main" id="{54A9C4C6-FF7D-470E-BFCA-CE4F60A1F0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0" name="Rectangle 29">
              <a:extLst>
                <a:ext uri="{FF2B5EF4-FFF2-40B4-BE49-F238E27FC236}">
                  <a16:creationId xmlns="" xmlns:a16="http://schemas.microsoft.com/office/drawing/2014/main" id="{B1721EA8-4871-45D4-B78F-AE805A3004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1" name="Isosceles Triangle 50">
              <a:extLst>
                <a:ext uri="{FF2B5EF4-FFF2-40B4-BE49-F238E27FC236}">
                  <a16:creationId xmlns="" xmlns:a16="http://schemas.microsoft.com/office/drawing/2014/main" id="{E5763971-E3A3-45C6-9BA8-2E032C7A55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2" name="Isosceles Triangle 51">
              <a:extLst>
                <a:ext uri="{FF2B5EF4-FFF2-40B4-BE49-F238E27FC236}">
                  <a16:creationId xmlns="" xmlns:a16="http://schemas.microsoft.com/office/drawing/2014/main" id="{32752E94-0E01-4AF5-A43A-F2FAD8737C2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pic>
        <p:nvPicPr>
          <p:cNvPr id="5" name="Picture 4">
            <a:extLst>
              <a:ext uri="{FF2B5EF4-FFF2-40B4-BE49-F238E27FC236}">
                <a16:creationId xmlns="" xmlns:a16="http://schemas.microsoft.com/office/drawing/2014/main" id="{A5148960-91A7-C3D3-1872-9112D763CFF3}"/>
              </a:ext>
            </a:extLst>
          </p:cNvPr>
          <p:cNvPicPr>
            <a:picLocks noChangeAspect="1"/>
          </p:cNvPicPr>
          <p:nvPr/>
        </p:nvPicPr>
        <p:blipFill rotWithShape="1">
          <a:blip r:embed="rId2"/>
          <a:srcRect l="9091" t="15463" b="21210"/>
          <a:stretch/>
        </p:blipFill>
        <p:spPr>
          <a:xfrm>
            <a:off x="1" y="10"/>
            <a:ext cx="12191999" cy="6857990"/>
          </a:xfrm>
          <a:prstGeom prst="rect">
            <a:avLst/>
          </a:prstGeom>
        </p:spPr>
      </p:pic>
      <p:sp>
        <p:nvSpPr>
          <p:cNvPr id="54" name="Isosceles Triangle 53">
            <a:extLst>
              <a:ext uri="{FF2B5EF4-FFF2-40B4-BE49-F238E27FC236}">
                <a16:creationId xmlns="" xmlns:a16="http://schemas.microsoft.com/office/drawing/2014/main" id="{3559A5F2-8BE0-4998-A1E4-1B145465A9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6" name="Parallelogram 55">
            <a:extLst>
              <a:ext uri="{FF2B5EF4-FFF2-40B4-BE49-F238E27FC236}">
                <a16:creationId xmlns="" xmlns:a16="http://schemas.microsoft.com/office/drawing/2014/main" id="{3A6596D4-D53C-424F-9F16-CC8686C079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 xmlns:a16="http://schemas.microsoft.com/office/drawing/2014/main" id="{81BB890B-70D4-42FE-A599-6AEF1A42D97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 xmlns:a16="http://schemas.microsoft.com/office/drawing/2014/main" id="{3842D646-B58C-43C8-8152-01BC782B725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2" name="Rectangle 23">
            <a:extLst>
              <a:ext uri="{FF2B5EF4-FFF2-40B4-BE49-F238E27FC236}">
                <a16:creationId xmlns="" xmlns:a16="http://schemas.microsoft.com/office/drawing/2014/main" id="{9772CABD-4211-42AA-B349-D4002E52F1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4" name="Rectangle 25">
            <a:extLst>
              <a:ext uri="{FF2B5EF4-FFF2-40B4-BE49-F238E27FC236}">
                <a16:creationId xmlns="" xmlns:a16="http://schemas.microsoft.com/office/drawing/2014/main" id="{BBD91630-4DBA-4294-8016-FEB5C3B0C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6" name="Isosceles Triangle 65">
            <a:extLst>
              <a:ext uri="{FF2B5EF4-FFF2-40B4-BE49-F238E27FC236}">
                <a16:creationId xmlns="" xmlns:a16="http://schemas.microsoft.com/office/drawing/2014/main" id="{E67D1587-504D-41BC-9D48-B61257BFBC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 xmlns:a16="http://schemas.microsoft.com/office/drawing/2014/main" id="{50FD7B41-E1F5-459C-A249-BB8922499BB7}"/>
              </a:ext>
            </a:extLst>
          </p:cNvPr>
          <p:cNvSpPr>
            <a:spLocks noGrp="1"/>
          </p:cNvSpPr>
          <p:nvPr>
            <p:ph type="title"/>
          </p:nvPr>
        </p:nvSpPr>
        <p:spPr>
          <a:xfrm>
            <a:off x="4704200" y="1678665"/>
            <a:ext cx="4569803" cy="2369131"/>
          </a:xfrm>
        </p:spPr>
        <p:txBody>
          <a:bodyPr vert="horz" lIns="91440" tIns="45720" rIns="91440" bIns="45720" rtlCol="0" anchor="b">
            <a:normAutofit/>
          </a:bodyPr>
          <a:lstStyle/>
          <a:p>
            <a:pPr algn="r">
              <a:lnSpc>
                <a:spcPct val="90000"/>
              </a:lnSpc>
            </a:pPr>
            <a:r>
              <a:rPr lang="en-US" sz="3400" dirty="0"/>
              <a:t>CHDO’S</a:t>
            </a:r>
            <a:br>
              <a:rPr lang="en-US" sz="3400" dirty="0"/>
            </a:br>
            <a:r>
              <a:rPr lang="en-US" sz="3400" dirty="0"/>
              <a:t>Community Housing Development Organizations </a:t>
            </a:r>
          </a:p>
        </p:txBody>
      </p:sp>
      <p:sp>
        <p:nvSpPr>
          <p:cNvPr id="3" name="Slide Number Placeholder 2">
            <a:extLst>
              <a:ext uri="{FF2B5EF4-FFF2-40B4-BE49-F238E27FC236}">
                <a16:creationId xmlns="" xmlns:a16="http://schemas.microsoft.com/office/drawing/2014/main" id="{7424F5BA-7154-4323-9F2C-6BF1A406CB32}"/>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2CF8FB2B-0834-4E69-81CF-5D187DC0C246}" type="slidenum">
              <a:rPr lang="en-US">
                <a:solidFill>
                  <a:schemeClr val="bg1"/>
                </a:solidFill>
              </a:rPr>
              <a:pPr defTabSz="914400">
                <a:spcAft>
                  <a:spcPts val="600"/>
                </a:spcAft>
              </a:pPr>
              <a:t>8</a:t>
            </a:fld>
            <a:endParaRPr lang="en-US" dirty="0">
              <a:solidFill>
                <a:schemeClr val="bg1"/>
              </a:solidFill>
            </a:endParaRPr>
          </a:p>
        </p:txBody>
      </p:sp>
      <p:sp>
        <p:nvSpPr>
          <p:cNvPr id="68" name="Rectangle 27">
            <a:extLst>
              <a:ext uri="{FF2B5EF4-FFF2-40B4-BE49-F238E27FC236}">
                <a16:creationId xmlns="" xmlns:a16="http://schemas.microsoft.com/office/drawing/2014/main" id="{8765DD1A-F044-4DE7-8A9B-7C30DC85A4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0" name="Rectangle 28">
            <a:extLst>
              <a:ext uri="{FF2B5EF4-FFF2-40B4-BE49-F238E27FC236}">
                <a16:creationId xmlns="" xmlns:a16="http://schemas.microsoft.com/office/drawing/2014/main" id="{2FE2170D-72D6-48A8-8E9A-BFF3BF03D0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2" name="Rectangle 29">
            <a:extLst>
              <a:ext uri="{FF2B5EF4-FFF2-40B4-BE49-F238E27FC236}">
                <a16:creationId xmlns="" xmlns:a16="http://schemas.microsoft.com/office/drawing/2014/main" id="{01D19436-094D-463D-AFEA-870FDBD037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4" name="Isosceles Triangle 73">
            <a:extLst>
              <a:ext uri="{FF2B5EF4-FFF2-40B4-BE49-F238E27FC236}">
                <a16:creationId xmlns="" xmlns:a16="http://schemas.microsoft.com/office/drawing/2014/main" id="{9A2DE6E0-967C-4C58-8558-EC08F1138B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 name="Picture 3" descr="A logo for a company&#10;&#10;Description automatically generated">
            <a:extLst>
              <a:ext uri="{FF2B5EF4-FFF2-40B4-BE49-F238E27FC236}">
                <a16:creationId xmlns="" xmlns:a16="http://schemas.microsoft.com/office/drawing/2014/main" id="{CF3A84AC-2983-02D0-0465-C3DAB44C8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149" y="5854111"/>
            <a:ext cx="1698968" cy="788578"/>
          </a:xfrm>
          <a:prstGeom prst="rect">
            <a:avLst/>
          </a:prstGeom>
        </p:spPr>
      </p:pic>
    </p:spTree>
    <p:extLst>
      <p:ext uri="{BB962C8B-B14F-4D97-AF65-F5344CB8AC3E}">
        <p14:creationId xmlns:p14="http://schemas.microsoft.com/office/powerpoint/2010/main" val="1477178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 name="Group 115">
            <a:extLst>
              <a:ext uri="{FF2B5EF4-FFF2-40B4-BE49-F238E27FC236}">
                <a16:creationId xmlns="" xmlns:a16="http://schemas.microsoft.com/office/drawing/2014/main" id="{BCAEEEBD-779B-4609-A737-4BEFD64744B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117" name="Straight Connector 116">
              <a:extLst>
                <a:ext uri="{FF2B5EF4-FFF2-40B4-BE49-F238E27FC236}">
                  <a16:creationId xmlns="" xmlns:a16="http://schemas.microsoft.com/office/drawing/2014/main" id="{9F865128-9162-4A93-BA38-3EDA100D050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 xmlns:a16="http://schemas.microsoft.com/office/drawing/2014/main" id="{97FAD7EB-2975-48FE-9C11-06D44B0DB02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9" name="Rectangle 23">
              <a:extLst>
                <a:ext uri="{FF2B5EF4-FFF2-40B4-BE49-F238E27FC236}">
                  <a16:creationId xmlns="" xmlns:a16="http://schemas.microsoft.com/office/drawing/2014/main" id="{8F958341-3D13-40CF-B851-BBFE57BD4EA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0" name="Rectangle 25">
              <a:extLst>
                <a:ext uri="{FF2B5EF4-FFF2-40B4-BE49-F238E27FC236}">
                  <a16:creationId xmlns="" xmlns:a16="http://schemas.microsoft.com/office/drawing/2014/main" id="{E52E91BF-6028-4758-83D2-479E08BC69F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1" name="Isosceles Triangle 140">
              <a:extLst>
                <a:ext uri="{FF2B5EF4-FFF2-40B4-BE49-F238E27FC236}">
                  <a16:creationId xmlns="" xmlns:a16="http://schemas.microsoft.com/office/drawing/2014/main" id="{BB6FFE21-EADD-48B3-B3A3-7D6CEBD0A01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2" name="Rectangle 27">
              <a:extLst>
                <a:ext uri="{FF2B5EF4-FFF2-40B4-BE49-F238E27FC236}">
                  <a16:creationId xmlns="" xmlns:a16="http://schemas.microsoft.com/office/drawing/2014/main" id="{1DC66C91-0E5F-44BB-A970-EBE30BD37F8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3" name="Rectangle 28">
              <a:extLst>
                <a:ext uri="{FF2B5EF4-FFF2-40B4-BE49-F238E27FC236}">
                  <a16:creationId xmlns="" xmlns:a16="http://schemas.microsoft.com/office/drawing/2014/main" id="{B94AAD67-2A87-45F4-89D1-050773C9943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4" name="Rectangle 29">
              <a:extLst>
                <a:ext uri="{FF2B5EF4-FFF2-40B4-BE49-F238E27FC236}">
                  <a16:creationId xmlns="" xmlns:a16="http://schemas.microsoft.com/office/drawing/2014/main" id="{7051A6E4-D760-437F-8BB3-F99D4A20F5F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5" name="Isosceles Triangle 144">
              <a:extLst>
                <a:ext uri="{FF2B5EF4-FFF2-40B4-BE49-F238E27FC236}">
                  <a16:creationId xmlns="" xmlns:a16="http://schemas.microsoft.com/office/drawing/2014/main" id="{2A6C2BC1-D612-48ED-923C-0F0024DB064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6" name="Isosceles Triangle 145">
              <a:extLst>
                <a:ext uri="{FF2B5EF4-FFF2-40B4-BE49-F238E27FC236}">
                  <a16:creationId xmlns="" xmlns:a16="http://schemas.microsoft.com/office/drawing/2014/main" id="{3EC7FFC4-633F-4F2A-AB36-3D953B16B60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useBgFill="1">
        <p:nvSpPr>
          <p:cNvPr id="128" name="Rectangle 127">
            <a:extLst>
              <a:ext uri="{FF2B5EF4-FFF2-40B4-BE49-F238E27FC236}">
                <a16:creationId xmlns="" xmlns:a16="http://schemas.microsoft.com/office/drawing/2014/main" id="{8267EEE4-6354-4F1C-9484-951F0EB92F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 name="TextBox 5">
            <a:extLst>
              <a:ext uri="{FF2B5EF4-FFF2-40B4-BE49-F238E27FC236}">
                <a16:creationId xmlns="" xmlns:a16="http://schemas.microsoft.com/office/drawing/2014/main" id="{8D69B965-94F6-8828-BC79-D5E5D47A7B01}"/>
              </a:ext>
            </a:extLst>
          </p:cNvPr>
          <p:cNvSpPr txBox="1"/>
          <p:nvPr/>
        </p:nvSpPr>
        <p:spPr>
          <a:xfrm>
            <a:off x="989768" y="609600"/>
            <a:ext cx="5498361" cy="13208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chemeClr val="accent1"/>
                </a:solidFill>
                <a:latin typeface="+mj-lt"/>
                <a:ea typeface="+mj-ea"/>
                <a:cs typeface="+mj-cs"/>
              </a:rPr>
              <a:t>City of Little Rock </a:t>
            </a:r>
          </a:p>
          <a:p>
            <a:pPr>
              <a:lnSpc>
                <a:spcPct val="90000"/>
              </a:lnSpc>
              <a:spcBef>
                <a:spcPct val="0"/>
              </a:spcBef>
              <a:spcAft>
                <a:spcPts val="600"/>
              </a:spcAft>
            </a:pPr>
            <a:r>
              <a:rPr lang="en-US" sz="3600" dirty="0">
                <a:solidFill>
                  <a:schemeClr val="accent1"/>
                </a:solidFill>
                <a:latin typeface="+mj-lt"/>
                <a:ea typeface="+mj-ea"/>
                <a:cs typeface="+mj-cs"/>
              </a:rPr>
              <a:t>Certified CHDO’S</a:t>
            </a:r>
          </a:p>
          <a:p>
            <a:pPr marL="685800" indent="-685800">
              <a:lnSpc>
                <a:spcPct val="90000"/>
              </a:lnSpc>
              <a:spcBef>
                <a:spcPct val="0"/>
              </a:spcBef>
              <a:spcAft>
                <a:spcPts val="600"/>
              </a:spcAft>
            </a:pPr>
            <a:endParaRPr lang="en-US" sz="3600" dirty="0">
              <a:solidFill>
                <a:schemeClr val="accent1"/>
              </a:solidFill>
              <a:latin typeface="+mj-lt"/>
              <a:ea typeface="+mj-ea"/>
              <a:cs typeface="+mj-cs"/>
            </a:endParaRPr>
          </a:p>
        </p:txBody>
      </p:sp>
      <p:sp>
        <p:nvSpPr>
          <p:cNvPr id="130" name="Isosceles Triangle 129">
            <a:extLst>
              <a:ext uri="{FF2B5EF4-FFF2-40B4-BE49-F238E27FC236}">
                <a16:creationId xmlns="" xmlns:a16="http://schemas.microsoft.com/office/drawing/2014/main" id="{0E5A83F9-E6B8-40BD-9C0D-9A6F156507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rgbClr val="645A4E">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a:extLst>
              <a:ext uri="{FF2B5EF4-FFF2-40B4-BE49-F238E27FC236}">
                <a16:creationId xmlns="" xmlns:a16="http://schemas.microsoft.com/office/drawing/2014/main" id="{64057624-3056-E618-C631-6E84BC5704D9}"/>
              </a:ext>
            </a:extLst>
          </p:cNvPr>
          <p:cNvSpPr txBox="1">
            <a:spLocks/>
          </p:cNvSpPr>
          <p:nvPr/>
        </p:nvSpPr>
        <p:spPr>
          <a:xfrm>
            <a:off x="989770" y="2160589"/>
            <a:ext cx="5263193" cy="3188925"/>
          </a:xfrm>
          <a:prstGeom prst="rect">
            <a:avLst/>
          </a:prstGeom>
        </p:spPr>
        <p:txBody>
          <a:bodyPr vert="horz" lIns="91440" tIns="45720" rIns="91440" bIns="45720" rtlCol="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1000"/>
              </a:spcBef>
              <a:buClr>
                <a:schemeClr val="accent1"/>
              </a:buClr>
              <a:buSzPct val="80000"/>
              <a:buFont typeface="Wingdings 3" charset="2"/>
              <a:buChar char=""/>
            </a:pPr>
            <a:endParaRPr lang="en-US" sz="2500" dirty="0">
              <a:solidFill>
                <a:schemeClr val="tx1">
                  <a:lumMod val="75000"/>
                  <a:lumOff val="25000"/>
                </a:schemeClr>
              </a:solidFill>
              <a:latin typeface="+mn-lt"/>
              <a:ea typeface="+mn-ea"/>
              <a:cs typeface="+mn-cs"/>
            </a:endParaRPr>
          </a:p>
          <a:p>
            <a:pPr marL="342900" indent="-342900">
              <a:lnSpc>
                <a:spcPct val="90000"/>
              </a:lnSpc>
              <a:spcBef>
                <a:spcPts val="1000"/>
              </a:spcBef>
              <a:buClr>
                <a:schemeClr val="accent1"/>
              </a:buClr>
              <a:buSzPct val="80000"/>
              <a:buFont typeface="Wingdings 3" charset="2"/>
              <a:buChar char=""/>
            </a:pPr>
            <a:r>
              <a:rPr lang="en-US" sz="2500" dirty="0">
                <a:solidFill>
                  <a:schemeClr val="tx1">
                    <a:lumMod val="75000"/>
                    <a:lumOff val="25000"/>
                  </a:schemeClr>
                </a:solidFill>
                <a:latin typeface="+mn-lt"/>
                <a:ea typeface="+mn-ea"/>
                <a:cs typeface="+mn-cs"/>
              </a:rPr>
              <a:t>Better Community Development (BCD)</a:t>
            </a:r>
          </a:p>
          <a:p>
            <a:pPr>
              <a:lnSpc>
                <a:spcPct val="90000"/>
              </a:lnSpc>
              <a:spcBef>
                <a:spcPts val="1000"/>
              </a:spcBef>
              <a:buClr>
                <a:schemeClr val="accent1"/>
              </a:buClr>
              <a:buSzPct val="80000"/>
              <a:buFont typeface="Wingdings 3" charset="2"/>
              <a:buChar char=""/>
            </a:pPr>
            <a:endParaRPr lang="en-US" sz="2500" dirty="0">
              <a:solidFill>
                <a:schemeClr val="tx1">
                  <a:lumMod val="75000"/>
                  <a:lumOff val="25000"/>
                </a:schemeClr>
              </a:solidFill>
              <a:latin typeface="+mn-lt"/>
              <a:ea typeface="+mn-ea"/>
              <a:cs typeface="+mn-cs"/>
            </a:endParaRPr>
          </a:p>
          <a:p>
            <a:pPr marL="342900" indent="-342900">
              <a:lnSpc>
                <a:spcPct val="90000"/>
              </a:lnSpc>
              <a:spcBef>
                <a:spcPts val="1000"/>
              </a:spcBef>
              <a:buClr>
                <a:schemeClr val="accent1"/>
              </a:buClr>
              <a:buSzPct val="80000"/>
              <a:buFont typeface="Wingdings 3" charset="2"/>
              <a:buChar char=""/>
            </a:pPr>
            <a:r>
              <a:rPr lang="en-US" sz="2500" dirty="0">
                <a:solidFill>
                  <a:schemeClr val="tx1">
                    <a:lumMod val="75000"/>
                    <a:lumOff val="25000"/>
                  </a:schemeClr>
                </a:solidFill>
                <a:latin typeface="+mn-lt"/>
                <a:ea typeface="+mn-ea"/>
                <a:cs typeface="+mn-cs"/>
              </a:rPr>
              <a:t>University District Development Corporation (UDDC)</a:t>
            </a:r>
          </a:p>
          <a:p>
            <a:pPr>
              <a:lnSpc>
                <a:spcPct val="90000"/>
              </a:lnSpc>
              <a:spcBef>
                <a:spcPts val="1000"/>
              </a:spcBef>
              <a:buClr>
                <a:schemeClr val="accent1"/>
              </a:buClr>
              <a:buSzPct val="80000"/>
            </a:pPr>
            <a:endParaRPr lang="en-US" sz="2500" dirty="0">
              <a:solidFill>
                <a:schemeClr val="tx1">
                  <a:lumMod val="75000"/>
                  <a:lumOff val="25000"/>
                </a:schemeClr>
              </a:solidFill>
              <a:latin typeface="+mn-lt"/>
              <a:ea typeface="+mn-ea"/>
              <a:cs typeface="+mn-cs"/>
            </a:endParaRPr>
          </a:p>
        </p:txBody>
      </p:sp>
      <p:pic>
        <p:nvPicPr>
          <p:cNvPr id="7" name="Picture 6">
            <a:extLst>
              <a:ext uri="{FF2B5EF4-FFF2-40B4-BE49-F238E27FC236}">
                <a16:creationId xmlns="" xmlns:a16="http://schemas.microsoft.com/office/drawing/2014/main" id="{4645D592-BF84-4EE4-B60B-6491BF24B16C}"/>
              </a:ext>
            </a:extLst>
          </p:cNvPr>
          <p:cNvPicPr>
            <a:picLocks noChangeAspect="1"/>
          </p:cNvPicPr>
          <p:nvPr/>
        </p:nvPicPr>
        <p:blipFill rotWithShape="1">
          <a:blip r:embed="rId2"/>
          <a:srcRect l="5424" r="5101" b="1"/>
          <a:stretch/>
        </p:blipFill>
        <p:spPr>
          <a:xfrm>
            <a:off x="7531482" y="10"/>
            <a:ext cx="4657341" cy="3448414"/>
          </a:xfrm>
          <a:prstGeom prst="rect">
            <a:avLst/>
          </a:prstGeom>
        </p:spPr>
      </p:pic>
      <p:pic>
        <p:nvPicPr>
          <p:cNvPr id="8" name="Picture 7">
            <a:extLst>
              <a:ext uri="{FF2B5EF4-FFF2-40B4-BE49-F238E27FC236}">
                <a16:creationId xmlns="" xmlns:a16="http://schemas.microsoft.com/office/drawing/2014/main" id="{779D1206-0060-7417-CCAA-479D834C1FB6}"/>
              </a:ext>
            </a:extLst>
          </p:cNvPr>
          <p:cNvPicPr>
            <a:picLocks noChangeAspect="1"/>
          </p:cNvPicPr>
          <p:nvPr/>
        </p:nvPicPr>
        <p:blipFill rotWithShape="1">
          <a:blip r:embed="rId3"/>
          <a:srcRect l="9338" r="2" b="2"/>
          <a:stretch/>
        </p:blipFill>
        <p:spPr>
          <a:xfrm>
            <a:off x="7528308" y="3437472"/>
            <a:ext cx="4657341" cy="3428996"/>
          </a:xfrm>
          <a:prstGeom prst="rect">
            <a:avLst/>
          </a:prstGeom>
        </p:spPr>
      </p:pic>
      <p:pic>
        <p:nvPicPr>
          <p:cNvPr id="5" name="Picture 4" descr="A logo of a city&#10;&#10;Description automatically generated">
            <a:extLst>
              <a:ext uri="{FF2B5EF4-FFF2-40B4-BE49-F238E27FC236}">
                <a16:creationId xmlns="" xmlns:a16="http://schemas.microsoft.com/office/drawing/2014/main" id="{7CB3D166-021A-C3F9-431E-A776CDF74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7529" y="83109"/>
            <a:ext cx="1317215" cy="1108656"/>
          </a:xfrm>
          <a:prstGeom prst="rect">
            <a:avLst/>
          </a:prstGeom>
        </p:spPr>
      </p:pic>
      <p:pic>
        <p:nvPicPr>
          <p:cNvPr id="4" name="Picture 3">
            <a:extLst>
              <a:ext uri="{FF2B5EF4-FFF2-40B4-BE49-F238E27FC236}">
                <a16:creationId xmlns="" xmlns:a16="http://schemas.microsoft.com/office/drawing/2014/main" id="{7E1DA544-4BD7-2A96-159C-1306572B7967}"/>
              </a:ext>
            </a:extLst>
          </p:cNvPr>
          <p:cNvPicPr>
            <a:picLocks noChangeAspect="1"/>
          </p:cNvPicPr>
          <p:nvPr/>
        </p:nvPicPr>
        <p:blipFill>
          <a:blip r:embed="rId5"/>
          <a:stretch>
            <a:fillRect/>
          </a:stretch>
        </p:blipFill>
        <p:spPr>
          <a:xfrm>
            <a:off x="542836" y="5882929"/>
            <a:ext cx="1694835" cy="792549"/>
          </a:xfrm>
          <a:prstGeom prst="rect">
            <a:avLst/>
          </a:prstGeom>
        </p:spPr>
      </p:pic>
    </p:spTree>
    <p:extLst>
      <p:ext uri="{BB962C8B-B14F-4D97-AF65-F5344CB8AC3E}">
        <p14:creationId xmlns:p14="http://schemas.microsoft.com/office/powerpoint/2010/main" val="155971302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642</Words>
  <Application>Microsoft Office PowerPoint</Application>
  <PresentationFormat>Widescreen</PresentationFormat>
  <Paragraphs>125</Paragraphs>
  <Slides>17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Barlow</vt:lpstr>
      <vt:lpstr>Bebas Neue</vt:lpstr>
      <vt:lpstr>Bebas Neue Bold</vt:lpstr>
      <vt:lpstr>Calibri</vt:lpstr>
      <vt:lpstr>Montserrat</vt:lpstr>
      <vt:lpstr>Roboto</vt:lpstr>
      <vt:lpstr>Roboto Condensed</vt:lpstr>
      <vt:lpstr>Trebuchet MS</vt:lpstr>
      <vt:lpstr>Wingdings 3</vt:lpstr>
      <vt:lpstr>Facet</vt:lpstr>
      <vt:lpstr>USING HOME FOR SINGLE FAMILY HOME OWNERSHIP</vt:lpstr>
      <vt:lpstr>PowerPoint Presentation</vt:lpstr>
      <vt:lpstr>PowerPoint Presentation</vt:lpstr>
      <vt:lpstr>The City of Little Rock Homeownership Programs – Using HOME Funds</vt:lpstr>
      <vt:lpstr>New Construction</vt:lpstr>
      <vt:lpstr>NEW CONSTRUCTION</vt:lpstr>
      <vt:lpstr>New Construction</vt:lpstr>
      <vt:lpstr>CHDO’S Community Housing Development Organizations </vt:lpstr>
      <vt:lpstr>PowerPoint Presentation</vt:lpstr>
      <vt:lpstr>PowerPoint Presentation</vt:lpstr>
      <vt:lpstr>Down Payment Assistance (DPA)</vt:lpstr>
      <vt:lpstr>Down Payment Assistance (DPA)</vt:lpstr>
      <vt:lpstr>Down Payment Assistance – Checklist </vt:lpstr>
      <vt:lpstr>Public Private Partnerships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Member/First Time Attendee Orientation</dc:title>
  <dc:creator>watson2163</dc:creator>
  <cp:lastModifiedBy>Howard, Kevin D.</cp:lastModifiedBy>
  <cp:revision>74</cp:revision>
  <cp:lastPrinted>2024-05-22T20:36:14Z</cp:lastPrinted>
  <dcterms:created xsi:type="dcterms:W3CDTF">2020-06-19T19:41:10Z</dcterms:created>
  <dcterms:modified xsi:type="dcterms:W3CDTF">2026-02-04T13:36:00Z</dcterms:modified>
</cp:coreProperties>
</file>